
<file path=[Content_Types].xml><?xml version="1.0" encoding="utf-8"?>
<Types xmlns="http://schemas.openxmlformats.org/package/2006/content-types">
  <Default Extension="emf" ContentType="image/x-emf"/>
  <Default Extension="jpg" ContentType="image/jpeg"/>
  <Default Extension="m4v" ContentType="video/unknown"/>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 id="2147483675" r:id="rId2"/>
  </p:sldMasterIdLst>
  <p:notesMasterIdLst>
    <p:notesMasterId r:id="rId49"/>
  </p:notesMasterIdLst>
  <p:sldIdLst>
    <p:sldId id="256" r:id="rId3"/>
    <p:sldId id="409" r:id="rId4"/>
    <p:sldId id="358" r:id="rId5"/>
    <p:sldId id="315" r:id="rId6"/>
    <p:sldId id="316" r:id="rId7"/>
    <p:sldId id="360" r:id="rId8"/>
    <p:sldId id="367" r:id="rId9"/>
    <p:sldId id="370" r:id="rId10"/>
    <p:sldId id="389" r:id="rId11"/>
    <p:sldId id="371" r:id="rId12"/>
    <p:sldId id="376" r:id="rId13"/>
    <p:sldId id="387" r:id="rId14"/>
    <p:sldId id="381" r:id="rId15"/>
    <p:sldId id="383" r:id="rId16"/>
    <p:sldId id="384" r:id="rId17"/>
    <p:sldId id="385" r:id="rId18"/>
    <p:sldId id="318" r:id="rId19"/>
    <p:sldId id="257" r:id="rId20"/>
    <p:sldId id="390" r:id="rId21"/>
    <p:sldId id="391" r:id="rId22"/>
    <p:sldId id="393" r:id="rId23"/>
    <p:sldId id="266" r:id="rId24"/>
    <p:sldId id="289" r:id="rId25"/>
    <p:sldId id="297" r:id="rId26"/>
    <p:sldId id="302" r:id="rId27"/>
    <p:sldId id="319" r:id="rId28"/>
    <p:sldId id="397" r:id="rId29"/>
    <p:sldId id="406" r:id="rId30"/>
    <p:sldId id="405" r:id="rId31"/>
    <p:sldId id="404" r:id="rId32"/>
    <p:sldId id="403" r:id="rId33"/>
    <p:sldId id="307" r:id="rId34"/>
    <p:sldId id="407" r:id="rId35"/>
    <p:sldId id="408" r:id="rId36"/>
    <p:sldId id="410" r:id="rId37"/>
    <p:sldId id="298" r:id="rId38"/>
    <p:sldId id="305" r:id="rId39"/>
    <p:sldId id="324" r:id="rId40"/>
    <p:sldId id="326" r:id="rId41"/>
    <p:sldId id="327" r:id="rId42"/>
    <p:sldId id="328" r:id="rId43"/>
    <p:sldId id="329" r:id="rId44"/>
    <p:sldId id="330" r:id="rId45"/>
    <p:sldId id="333" r:id="rId46"/>
    <p:sldId id="334" r:id="rId47"/>
    <p:sldId id="336" r:id="rId48"/>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297AB"/>
    <a:srgbClr val="F5D2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207F6D7-9300-48EC-B8F2-65788FEFC3C5}">
  <a:tblStyle styleId="{1207F6D7-9300-48EC-B8F2-65788FEFC3C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915"/>
    <p:restoredTop sz="94639"/>
  </p:normalViewPr>
  <p:slideViewPr>
    <p:cSldViewPr snapToGrid="0">
      <p:cViewPr varScale="1">
        <p:scale>
          <a:sx n="184" d="100"/>
          <a:sy n="184" d="100"/>
        </p:scale>
        <p:origin x="688" y="184"/>
      </p:cViewPr>
      <p:guideLst>
        <p:guide orient="horz" pos="1620"/>
        <p:guide pos="2880"/>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b2d5bd6bd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b2d5bd6bd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gb2f85e4d22_0_4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3" name="Google Shape;813;gb2f85e4d22_0_4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sz="1400"/>
              <a:t>Imagine an application that taps into your online activities and constantly assess your depression, anxiety, and self-esteem level</a:t>
            </a:r>
            <a:endParaRPr sz="1400"/>
          </a:p>
          <a:p>
            <a:pPr marL="457200" lvl="0" indent="-317500" algn="l" rtl="0">
              <a:spcBef>
                <a:spcPts val="0"/>
              </a:spcBef>
              <a:spcAft>
                <a:spcPts val="0"/>
              </a:spcAft>
              <a:buSzPts val="1400"/>
              <a:buChar char="●"/>
            </a:pPr>
            <a:r>
              <a:rPr lang="en" sz="1400"/>
              <a:t>Your therapist/counselor has access to these plots</a:t>
            </a:r>
            <a:endParaRPr sz="1400"/>
          </a:p>
          <a:p>
            <a:pPr marL="457200" lvl="0" indent="-317500" algn="l" rtl="0">
              <a:spcBef>
                <a:spcPts val="0"/>
              </a:spcBef>
              <a:spcAft>
                <a:spcPts val="0"/>
              </a:spcAft>
              <a:buSzPts val="1400"/>
              <a:buChar char="●"/>
            </a:pPr>
            <a:r>
              <a:rPr lang="en" sz="1400"/>
              <a:t>These plots are generated live!</a:t>
            </a:r>
            <a:endParaRPr sz="14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b2d5bd6bd0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b2d5bd6bd0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SzPts val="1400"/>
              <a:buChar char="●"/>
            </a:pPr>
            <a:r>
              <a:rPr lang="en" sz="1400"/>
              <a:t>In US 1 in 5 individuals experience some form of Mental illness every year</a:t>
            </a:r>
            <a:endParaRPr sz="1400"/>
          </a:p>
          <a:p>
            <a:pPr marL="457200" lvl="0" indent="-317500" algn="l" rtl="0">
              <a:lnSpc>
                <a:spcPct val="115000"/>
              </a:lnSpc>
              <a:spcBef>
                <a:spcPts val="0"/>
              </a:spcBef>
              <a:spcAft>
                <a:spcPts val="0"/>
              </a:spcAft>
              <a:buSzPts val="1400"/>
              <a:buChar char="●"/>
            </a:pPr>
            <a:r>
              <a:rPr lang="en" sz="1400"/>
              <a:t>50% of these begins by age 14</a:t>
            </a:r>
            <a:endParaRPr sz="1400"/>
          </a:p>
          <a:p>
            <a:pPr marL="457200" lvl="0" indent="-317500" algn="l" rtl="0">
              <a:lnSpc>
                <a:spcPct val="115000"/>
              </a:lnSpc>
              <a:spcBef>
                <a:spcPts val="0"/>
              </a:spcBef>
              <a:spcAft>
                <a:spcPts val="0"/>
              </a:spcAft>
              <a:buClr>
                <a:schemeClr val="dk1"/>
              </a:buClr>
              <a:buSzPts val="1400"/>
              <a:buChar char="●"/>
            </a:pPr>
            <a:r>
              <a:rPr lang="en" sz="1400">
                <a:solidFill>
                  <a:schemeClr val="dk1"/>
                </a:solidFill>
              </a:rPr>
              <a:t>National Institute of MH estimates that only 40% people who suffer from mental illness seek help</a:t>
            </a:r>
            <a:endParaRPr sz="1400"/>
          </a:p>
          <a:p>
            <a:pPr marL="457200" lvl="0" indent="-317500" algn="l" rtl="0">
              <a:lnSpc>
                <a:spcPct val="115000"/>
              </a:lnSpc>
              <a:spcBef>
                <a:spcPts val="0"/>
              </a:spcBef>
              <a:spcAft>
                <a:spcPts val="0"/>
              </a:spcAft>
              <a:buSzPts val="1400"/>
              <a:buChar char="●"/>
            </a:pPr>
            <a:r>
              <a:rPr lang="en" sz="1400"/>
              <a:t>Clearly mental illness is a major public health concern, that can:</a:t>
            </a:r>
            <a:endParaRPr sz="1400"/>
          </a:p>
          <a:p>
            <a:pPr marL="914400" lvl="1" indent="-317500" algn="l" rtl="0">
              <a:lnSpc>
                <a:spcPct val="115000"/>
              </a:lnSpc>
              <a:spcBef>
                <a:spcPts val="0"/>
              </a:spcBef>
              <a:spcAft>
                <a:spcPts val="0"/>
              </a:spcAft>
              <a:buSzPts val="1400"/>
              <a:buChar char="○"/>
            </a:pPr>
            <a:r>
              <a:rPr lang="en" sz="1400"/>
              <a:t>Affect the course of other medical conditions and diseases</a:t>
            </a:r>
            <a:endParaRPr sz="1400"/>
          </a:p>
          <a:p>
            <a:pPr marL="914400" lvl="1" indent="-317500" algn="l" rtl="0">
              <a:lnSpc>
                <a:spcPct val="115000"/>
              </a:lnSpc>
              <a:spcBef>
                <a:spcPts val="0"/>
              </a:spcBef>
              <a:spcAft>
                <a:spcPts val="0"/>
              </a:spcAft>
              <a:buSzPts val="1400"/>
              <a:buChar char="○"/>
            </a:pPr>
            <a:r>
              <a:rPr lang="en" sz="1400"/>
              <a:t>Incur great cost from economic standpoint</a:t>
            </a:r>
            <a:endParaRPr/>
          </a:p>
          <a:p>
            <a:pPr marL="0" lvl="0" indent="0" algn="l" rtl="0">
              <a:lnSpc>
                <a:spcPct val="115000"/>
              </a:lnSpc>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b2d5bd6bd0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b2d5bd6bd0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Social media data has been the most popular form of information that has been studied in the research community to model and understand various aspects of MH conditions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However, social media data has its challenges: self selection bias, sensoring contents, posting things that are socially acceptable, fear of stigma</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t>data is only gathered from users of particular social media sites.</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t>Because users self-select for particular sites, there may well be confounding factors that influence both the users’ mental health and their online behavior.</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1367690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b2d5bd6bd0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b2d5bd6bd0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36550" algn="l" rtl="0">
              <a:spcBef>
                <a:spcPts val="0"/>
              </a:spcBef>
              <a:spcAft>
                <a:spcPts val="0"/>
              </a:spcAft>
              <a:buSzPts val="1700"/>
              <a:buChar char="●"/>
            </a:pPr>
            <a:r>
              <a:rPr lang="en" sz="1700"/>
              <a:t>2nd component of our data: the ground truth mental health information</a:t>
            </a:r>
            <a:endParaRPr sz="1700"/>
          </a:p>
          <a:p>
            <a:pPr marL="457200" lvl="0" indent="-336550" algn="l" rtl="0">
              <a:spcBef>
                <a:spcPts val="0"/>
              </a:spcBef>
              <a:spcAft>
                <a:spcPts val="0"/>
              </a:spcAft>
              <a:buSzPts val="1700"/>
              <a:buChar char="●"/>
            </a:pPr>
            <a:r>
              <a:rPr lang="en" sz="1700"/>
              <a:t>we collect via the survey University’s Red Cap system allows us to easily design questions and collect data</a:t>
            </a:r>
            <a:endParaRPr sz="1700"/>
          </a:p>
          <a:p>
            <a:pPr marL="457200" lvl="0" indent="-336550" algn="l" rtl="0">
              <a:spcBef>
                <a:spcPts val="0"/>
              </a:spcBef>
              <a:spcAft>
                <a:spcPts val="0"/>
              </a:spcAft>
              <a:buSzPts val="1700"/>
              <a:buChar char="●"/>
            </a:pPr>
            <a:r>
              <a:rPr lang="en" sz="1700"/>
              <a:t>We gather:</a:t>
            </a:r>
            <a:endParaRPr sz="1700"/>
          </a:p>
          <a:p>
            <a:pPr marL="914400" lvl="1" indent="-336550" algn="l" rtl="0">
              <a:spcBef>
                <a:spcPts val="0"/>
              </a:spcBef>
              <a:spcAft>
                <a:spcPts val="0"/>
              </a:spcAft>
              <a:buSzPts val="1700"/>
              <a:buChar char="○"/>
            </a:pPr>
            <a:r>
              <a:rPr lang="en" sz="1700"/>
              <a:t>Age, gender, demographics info</a:t>
            </a:r>
            <a:endParaRPr sz="1700"/>
          </a:p>
          <a:p>
            <a:pPr marL="914400" lvl="0" indent="0" algn="l" rtl="0">
              <a:spcBef>
                <a:spcPts val="0"/>
              </a:spcBef>
              <a:spcAft>
                <a:spcPts val="0"/>
              </a:spcAft>
              <a:buNone/>
            </a:pPr>
            <a:endParaRPr sz="1700"/>
          </a:p>
          <a:p>
            <a:pPr marL="914400" lvl="1" indent="-336550" algn="l" rtl="0">
              <a:spcBef>
                <a:spcPts val="0"/>
              </a:spcBef>
              <a:spcAft>
                <a:spcPts val="0"/>
              </a:spcAft>
              <a:buSzPts val="1700"/>
              <a:buChar char="○"/>
            </a:pPr>
            <a:r>
              <a:rPr lang="en" sz="1700"/>
              <a:t>For Mental health we use clinically validated </a:t>
            </a:r>
            <a:r>
              <a:rPr lang="en" sz="1400">
                <a:solidFill>
                  <a:schemeClr val="dk1"/>
                </a:solidFill>
              </a:rPr>
              <a:t>psychological instruments as surveys </a:t>
            </a:r>
            <a:endParaRPr sz="1400">
              <a:solidFill>
                <a:schemeClr val="dk1"/>
              </a:solidFill>
            </a:endParaRPr>
          </a:p>
          <a:p>
            <a:pPr marL="1371600" lvl="2" indent="-317500" algn="l" rtl="0">
              <a:spcBef>
                <a:spcPts val="0"/>
              </a:spcBef>
              <a:spcAft>
                <a:spcPts val="0"/>
              </a:spcAft>
              <a:buClr>
                <a:schemeClr val="dk1"/>
              </a:buClr>
              <a:buSzPts val="1400"/>
              <a:buChar char="■"/>
            </a:pPr>
            <a:r>
              <a:rPr lang="en" sz="1400">
                <a:solidFill>
                  <a:schemeClr val="dk1"/>
                </a:solidFill>
              </a:rPr>
              <a:t>PHQ (0-27)</a:t>
            </a:r>
            <a:endParaRPr sz="1400">
              <a:solidFill>
                <a:schemeClr val="dk1"/>
              </a:solidFill>
            </a:endParaRPr>
          </a:p>
          <a:p>
            <a:pPr marL="1371600" lvl="2" indent="-317500" algn="l" rtl="0">
              <a:spcBef>
                <a:spcPts val="0"/>
              </a:spcBef>
              <a:spcAft>
                <a:spcPts val="0"/>
              </a:spcAft>
              <a:buClr>
                <a:schemeClr val="dk1"/>
              </a:buClr>
              <a:buSzPts val="1400"/>
              <a:buChar char="■"/>
            </a:pPr>
            <a:r>
              <a:rPr lang="en" sz="1400">
                <a:solidFill>
                  <a:schemeClr val="dk1"/>
                </a:solidFill>
              </a:rPr>
              <a:t>ROS(0-30)</a:t>
            </a:r>
            <a:endParaRPr sz="1400">
              <a:solidFill>
                <a:schemeClr val="dk1"/>
              </a:solidFill>
            </a:endParaRPr>
          </a:p>
          <a:p>
            <a:pPr marL="1371600" lvl="2" indent="-317500" algn="l" rtl="0">
              <a:spcBef>
                <a:spcPts val="0"/>
              </a:spcBef>
              <a:spcAft>
                <a:spcPts val="0"/>
              </a:spcAft>
              <a:buClr>
                <a:schemeClr val="dk1"/>
              </a:buClr>
              <a:buSzPts val="1400"/>
              <a:buChar char="■"/>
            </a:pPr>
            <a:r>
              <a:rPr lang="en" sz="1400">
                <a:solidFill>
                  <a:schemeClr val="dk1"/>
                </a:solidFill>
              </a:rPr>
              <a:t>GAD7(0-21)</a:t>
            </a:r>
            <a:endParaRPr sz="1400">
              <a:solidFill>
                <a:schemeClr val="dk1"/>
              </a:solidFill>
            </a:endParaRPr>
          </a:p>
          <a:p>
            <a:pPr marL="0" lvl="0" indent="0" algn="l" rtl="0">
              <a:spcBef>
                <a:spcPts val="0"/>
              </a:spcBef>
              <a:spcAft>
                <a:spcPts val="0"/>
              </a:spcAft>
              <a:buNone/>
            </a:pPr>
            <a:endParaRPr sz="1700"/>
          </a:p>
        </p:txBody>
      </p:sp>
    </p:spTree>
    <p:extLst>
      <p:ext uri="{BB962C8B-B14F-4D97-AF65-F5344CB8AC3E}">
        <p14:creationId xmlns:p14="http://schemas.microsoft.com/office/powerpoint/2010/main" val="930375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b2d5bd6bd0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b2d5bd6bd0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 big picture overview of the whole data collection process for a particular individual</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b2f85e4d22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1" name="Google Shape;561;gb2f85e4d22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74650" algn="l" rtl="0">
              <a:spcBef>
                <a:spcPts val="0"/>
              </a:spcBef>
              <a:spcAft>
                <a:spcPts val="0"/>
              </a:spcAft>
              <a:buClr>
                <a:schemeClr val="dk1"/>
              </a:buClr>
              <a:buSzPts val="2300"/>
              <a:buChar char="●"/>
            </a:pPr>
            <a:r>
              <a:rPr lang="en" sz="2300">
                <a:solidFill>
                  <a:schemeClr val="dk1"/>
                </a:solidFill>
              </a:rPr>
              <a:t>Anxiety disorder is one of the world’s most prevalent mental health conditions (WHO reported)</a:t>
            </a:r>
            <a:endParaRPr sz="2300">
              <a:solidFill>
                <a:schemeClr val="dk1"/>
              </a:solidFill>
            </a:endParaRPr>
          </a:p>
          <a:p>
            <a:pPr marL="457200" lvl="0" indent="-374650" algn="l" rtl="0">
              <a:spcBef>
                <a:spcPts val="0"/>
              </a:spcBef>
              <a:spcAft>
                <a:spcPts val="0"/>
              </a:spcAft>
              <a:buClr>
                <a:schemeClr val="dk1"/>
              </a:buClr>
              <a:buSzPts val="2300"/>
              <a:buChar char="●"/>
            </a:pPr>
            <a:r>
              <a:rPr lang="en" sz="2300">
                <a:solidFill>
                  <a:schemeClr val="dk1"/>
                </a:solidFill>
              </a:rPr>
              <a:t>Current methods: in-person interviews, which is expensive, time-consuming, and blocked by social stigma</a:t>
            </a:r>
            <a:endParaRPr sz="2300">
              <a:solidFill>
                <a:schemeClr val="dk1"/>
              </a:solidFill>
            </a:endParaRPr>
          </a:p>
          <a:p>
            <a:pPr marL="457200" lvl="0" indent="-374650" algn="l" rtl="0">
              <a:spcBef>
                <a:spcPts val="0"/>
              </a:spcBef>
              <a:spcAft>
                <a:spcPts val="0"/>
              </a:spcAft>
              <a:buClr>
                <a:schemeClr val="dk1"/>
              </a:buClr>
              <a:buSzPts val="2300"/>
              <a:buChar char="●"/>
            </a:pPr>
            <a:r>
              <a:rPr lang="en" sz="2300">
                <a:solidFill>
                  <a:schemeClr val="dk1"/>
                </a:solidFill>
              </a:rPr>
              <a:t>In this work, we can identify an individual suffering from potential anxiety disorder and even more, we can predict their level of anxiety score based on YouTube and Google Search log histories</a:t>
            </a:r>
            <a:endParaRPr sz="2300">
              <a:solidFill>
                <a:schemeClr val="dk1"/>
              </a:solidFill>
            </a:endParaRPr>
          </a:p>
          <a:p>
            <a:pPr marL="457200" lvl="0" indent="-374650" algn="l" rtl="0">
              <a:spcBef>
                <a:spcPts val="0"/>
              </a:spcBef>
              <a:spcAft>
                <a:spcPts val="0"/>
              </a:spcAft>
              <a:buClr>
                <a:schemeClr val="dk1"/>
              </a:buClr>
              <a:buSzPts val="2300"/>
              <a:buChar char="●"/>
            </a:pPr>
            <a:r>
              <a:rPr lang="en" sz="2300" b="1">
                <a:solidFill>
                  <a:schemeClr val="dk1"/>
                </a:solidFill>
              </a:rPr>
              <a:t>IMPORTANT: GAD-7 survey questions were used to get ground truth anxiety assessment of the participants </a:t>
            </a:r>
            <a:endParaRPr sz="2300" b="1">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gb2f85e4d22_0_3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3" name="Google Shape;693;gb2f85e4d22_0_3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SzPts val="1400"/>
              <a:buChar char="●"/>
            </a:pPr>
            <a:r>
              <a:rPr lang="en" sz="1400"/>
              <a:t>Since RF performed the best, we plotted the ROC for the RF</a:t>
            </a:r>
            <a:endParaRPr sz="1400"/>
          </a:p>
          <a:p>
            <a:pPr marL="457200" lvl="0" indent="-317500" algn="l" rtl="0">
              <a:lnSpc>
                <a:spcPct val="115000"/>
              </a:lnSpc>
              <a:spcBef>
                <a:spcPts val="0"/>
              </a:spcBef>
              <a:spcAft>
                <a:spcPts val="0"/>
              </a:spcAft>
              <a:buSzPts val="1400"/>
              <a:buChar char="●"/>
            </a:pPr>
            <a:r>
              <a:rPr lang="en" sz="1400"/>
              <a:t>The area under the curve, called AUC, tells us how well the model is performing</a:t>
            </a:r>
            <a:endParaRPr sz="1400"/>
          </a:p>
          <a:p>
            <a:pPr marL="457200" lvl="0" indent="-317500" algn="l" rtl="0">
              <a:lnSpc>
                <a:spcPct val="115000"/>
              </a:lnSpc>
              <a:spcBef>
                <a:spcPts val="0"/>
              </a:spcBef>
              <a:spcAft>
                <a:spcPts val="0"/>
              </a:spcAft>
              <a:buSzPts val="1400"/>
              <a:buChar char="●"/>
            </a:pPr>
            <a:r>
              <a:rPr lang="en" sz="1400"/>
              <a:t>AUC goes from 0 to 1.  1 → mode is perfect</a:t>
            </a:r>
            <a:endParaRPr sz="1400"/>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gb2f85e4d22_0_3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0" name="Google Shape;770;gb2f85e4d22_0_3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800"/>
              <a:t>Since regression, we use avg MSE as the metric to assess how well the models are performing.</a:t>
            </a:r>
            <a:endParaRPr sz="1800"/>
          </a:p>
          <a:p>
            <a:pPr marL="457200" lvl="0" indent="-342900" algn="l" rtl="0">
              <a:spcBef>
                <a:spcPts val="0"/>
              </a:spcBef>
              <a:spcAft>
                <a:spcPts val="0"/>
              </a:spcAft>
              <a:buSzPts val="1800"/>
              <a:buChar char="●"/>
            </a:pPr>
            <a:r>
              <a:rPr lang="en" sz="1800"/>
              <a:t>Lower the MSE, the better.</a:t>
            </a:r>
            <a:endParaRPr sz="1800"/>
          </a:p>
          <a:p>
            <a:pPr marL="457200" lvl="0" indent="-342900" algn="l" rtl="0">
              <a:spcBef>
                <a:spcPts val="0"/>
              </a:spcBef>
              <a:spcAft>
                <a:spcPts val="0"/>
              </a:spcAft>
              <a:buSzPts val="1800"/>
              <a:buChar char="●"/>
            </a:pPr>
            <a:r>
              <a:rPr lang="en" sz="1800"/>
              <a:t>Carried out 5 fold cross val (used only the participants who participated both during the first and follow up round, n = 74)</a:t>
            </a:r>
            <a:endParaRPr sz="1800"/>
          </a:p>
          <a:p>
            <a:pPr marL="457200" lvl="0" indent="-342900" algn="l" rtl="0">
              <a:spcBef>
                <a:spcPts val="0"/>
              </a:spcBef>
              <a:spcAft>
                <a:spcPts val="0"/>
              </a:spcAft>
              <a:buSzPts val="1800"/>
              <a:buChar char="●"/>
            </a:pPr>
            <a:r>
              <a:rPr lang="en" sz="1800"/>
              <a:t>GP out performs both OLS and GB</a:t>
            </a:r>
            <a:endParaRPr sz="1800"/>
          </a:p>
          <a:p>
            <a:pPr marL="457200" lvl="0" indent="-342900" algn="l" rtl="0">
              <a:spcBef>
                <a:spcPts val="0"/>
              </a:spcBef>
              <a:spcAft>
                <a:spcPts val="0"/>
              </a:spcAft>
              <a:buSzPts val="1800"/>
              <a:buChar char="●"/>
            </a:pPr>
            <a:r>
              <a:rPr lang="en" sz="1800"/>
              <a:t>NOW:</a:t>
            </a:r>
            <a:endParaRPr sz="1800"/>
          </a:p>
          <a:p>
            <a:pPr marL="914400" lvl="1" indent="-342900" algn="l" rtl="0">
              <a:spcBef>
                <a:spcPts val="0"/>
              </a:spcBef>
              <a:spcAft>
                <a:spcPts val="0"/>
              </a:spcAft>
              <a:buSzPts val="1800"/>
              <a:buChar char="○"/>
            </a:pPr>
            <a:r>
              <a:rPr lang="en" sz="1800"/>
              <a:t>There were 9 individuals whose anx score changed significantly(&gt;=5) between the two rounds</a:t>
            </a:r>
            <a:endParaRPr sz="1800"/>
          </a:p>
          <a:p>
            <a:pPr marL="914400" lvl="1" indent="-342900" algn="l" rtl="0">
              <a:spcBef>
                <a:spcPts val="0"/>
              </a:spcBef>
              <a:spcAft>
                <a:spcPts val="0"/>
              </a:spcAft>
              <a:buSzPts val="1800"/>
              <a:buChar char="○"/>
            </a:pPr>
            <a:r>
              <a:rPr lang="en" sz="1800"/>
              <a:t>We want to see how well the models do on them</a:t>
            </a:r>
            <a:endParaRPr sz="1800"/>
          </a:p>
          <a:p>
            <a:pPr marL="914400" lvl="1" indent="-342900" algn="l" rtl="0">
              <a:spcBef>
                <a:spcPts val="0"/>
              </a:spcBef>
              <a:spcAft>
                <a:spcPts val="0"/>
              </a:spcAft>
              <a:buSzPts val="1800"/>
              <a:buChar char="○"/>
            </a:pPr>
            <a:r>
              <a:rPr lang="en" sz="1800"/>
              <a:t>As we did the 5 fold cross val, we ensured that those 9 folks are always in the test test</a:t>
            </a:r>
            <a:endParaRPr sz="1800"/>
          </a:p>
          <a:p>
            <a:pPr marL="914400" lvl="1" indent="-342900" algn="l" rtl="0">
              <a:spcBef>
                <a:spcPts val="0"/>
              </a:spcBef>
              <a:spcAft>
                <a:spcPts val="0"/>
              </a:spcAft>
              <a:buSzPts val="1800"/>
              <a:buChar char="○"/>
            </a:pPr>
            <a:r>
              <a:rPr lang="en" sz="1800"/>
              <a:t>Column (b) shows the avg MSE metrics for the models when we followed this process</a:t>
            </a:r>
            <a:endParaRPr sz="1800"/>
          </a:p>
          <a:p>
            <a:pPr marL="457200" lvl="0" indent="-342900" algn="l" rtl="0">
              <a:spcBef>
                <a:spcPts val="0"/>
              </a:spcBef>
              <a:spcAft>
                <a:spcPts val="0"/>
              </a:spcAft>
              <a:buSzPts val="1800"/>
              <a:buChar char="●"/>
            </a:pPr>
            <a:r>
              <a:rPr lang="en" sz="1800"/>
              <a:t>Basically, shows that GP is quite flexible in capturing significant changes in GAD-7 scores (b)</a:t>
            </a:r>
            <a:endParaRPr sz="18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a:extLst>
            <a:ext uri="{FF2B5EF4-FFF2-40B4-BE49-F238E27FC236}">
              <a16:creationId xmlns:a16="http://schemas.microsoft.com/office/drawing/2014/main" id="{BE0CC16C-D295-030A-4E88-5882F8057D09}"/>
            </a:ext>
          </a:extLst>
        </p:cNvPr>
        <p:cNvGrpSpPr/>
        <p:nvPr/>
      </p:nvGrpSpPr>
      <p:grpSpPr>
        <a:xfrm>
          <a:off x="0" y="0"/>
          <a:ext cx="0" cy="0"/>
          <a:chOff x="0" y="0"/>
          <a:chExt cx="0" cy="0"/>
        </a:xfrm>
      </p:grpSpPr>
      <p:sp>
        <p:nvSpPr>
          <p:cNvPr id="812" name="Google Shape;812;gb2f85e4d22_0_473:notes">
            <a:extLst>
              <a:ext uri="{FF2B5EF4-FFF2-40B4-BE49-F238E27FC236}">
                <a16:creationId xmlns:a16="http://schemas.microsoft.com/office/drawing/2014/main" id="{2C2BA4EE-3EEC-8126-CF4C-7AEB7F763DF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3" name="Google Shape;813;gb2f85e4d22_0_473:notes">
            <a:extLst>
              <a:ext uri="{FF2B5EF4-FFF2-40B4-BE49-F238E27FC236}">
                <a16:creationId xmlns:a16="http://schemas.microsoft.com/office/drawing/2014/main" id="{1DF832D8-4153-0C00-4B55-887AB4FC264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sz="1400"/>
              <a:t>Imagine an application that taps into your online activities and constantly assess your depression, anxiety, and self-esteem level</a:t>
            </a:r>
            <a:endParaRPr sz="1400"/>
          </a:p>
          <a:p>
            <a:pPr marL="457200" lvl="0" indent="-317500" algn="l" rtl="0">
              <a:spcBef>
                <a:spcPts val="0"/>
              </a:spcBef>
              <a:spcAft>
                <a:spcPts val="0"/>
              </a:spcAft>
              <a:buSzPts val="1400"/>
              <a:buChar char="●"/>
            </a:pPr>
            <a:r>
              <a:rPr lang="en" sz="1400"/>
              <a:t>Your therapist/counselor has access to these plots</a:t>
            </a:r>
            <a:endParaRPr sz="1400"/>
          </a:p>
          <a:p>
            <a:pPr marL="457200" lvl="0" indent="-317500" algn="l" rtl="0">
              <a:spcBef>
                <a:spcPts val="0"/>
              </a:spcBef>
              <a:spcAft>
                <a:spcPts val="0"/>
              </a:spcAft>
              <a:buSzPts val="1400"/>
              <a:buChar char="●"/>
            </a:pPr>
            <a:r>
              <a:rPr lang="en" sz="1400"/>
              <a:t>These plots are generated live!</a:t>
            </a:r>
            <a:endParaRPr sz="1400"/>
          </a:p>
        </p:txBody>
      </p:sp>
    </p:spTree>
    <p:extLst>
      <p:ext uri="{BB962C8B-B14F-4D97-AF65-F5344CB8AC3E}">
        <p14:creationId xmlns:p14="http://schemas.microsoft.com/office/powerpoint/2010/main" val="3432241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97017-BC6B-5A51-25EC-BA3896C31946}"/>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4F1AA592-96C7-AF4C-428F-F8EE3B5EB194}"/>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ED32F7E1-ED46-6FAB-0C26-B8E1F01F5781}"/>
              </a:ext>
            </a:extLst>
          </p:cNvPr>
          <p:cNvSpPr>
            <a:spLocks noGrp="1"/>
          </p:cNvSpPr>
          <p:nvPr>
            <p:ph type="dt" sz="half" idx="10"/>
          </p:nvPr>
        </p:nvSpPr>
        <p:spPr/>
        <p:txBody>
          <a:bodyPr/>
          <a:lstStyle/>
          <a:p>
            <a:fld id="{CE5B08D3-660C-E74F-A19B-349472156D3C}" type="datetimeFigureOut">
              <a:rPr lang="en-US" smtClean="0"/>
              <a:t>9/17/24</a:t>
            </a:fld>
            <a:endParaRPr lang="en-US"/>
          </a:p>
        </p:txBody>
      </p:sp>
      <p:sp>
        <p:nvSpPr>
          <p:cNvPr id="5" name="Footer Placeholder 4">
            <a:extLst>
              <a:ext uri="{FF2B5EF4-FFF2-40B4-BE49-F238E27FC236}">
                <a16:creationId xmlns:a16="http://schemas.microsoft.com/office/drawing/2014/main" id="{EB4C3EF2-4774-BC2E-6FD1-8C1F6DA736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C4A9E7-52E8-7C23-C8A5-04755F2D49AE}"/>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704260821"/>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71C19-6FD2-80B2-01B2-40AEB72CD8E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4C5C585-985E-3069-19B5-43C83F289E7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881E70-D76D-4DA9-600E-066383D1E98C}"/>
              </a:ext>
            </a:extLst>
          </p:cNvPr>
          <p:cNvSpPr>
            <a:spLocks noGrp="1"/>
          </p:cNvSpPr>
          <p:nvPr>
            <p:ph type="dt" sz="half" idx="10"/>
          </p:nvPr>
        </p:nvSpPr>
        <p:spPr/>
        <p:txBody>
          <a:bodyPr/>
          <a:lstStyle/>
          <a:p>
            <a:fld id="{CE5B08D3-660C-E74F-A19B-349472156D3C}" type="datetimeFigureOut">
              <a:rPr lang="en-US" smtClean="0"/>
              <a:t>9/17/24</a:t>
            </a:fld>
            <a:endParaRPr lang="en-US"/>
          </a:p>
        </p:txBody>
      </p:sp>
      <p:sp>
        <p:nvSpPr>
          <p:cNvPr id="5" name="Footer Placeholder 4">
            <a:extLst>
              <a:ext uri="{FF2B5EF4-FFF2-40B4-BE49-F238E27FC236}">
                <a16:creationId xmlns:a16="http://schemas.microsoft.com/office/drawing/2014/main" id="{4652C387-5B0F-DFBB-4073-417A7941EA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17BA5A-455A-0C26-E7CA-929E9A9FCDEB}"/>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037474942"/>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2A49BD-BF41-3DBB-5B45-C4BBE57ABFAD}"/>
              </a:ext>
            </a:extLst>
          </p:cNvPr>
          <p:cNvSpPr>
            <a:spLocks noGrp="1"/>
          </p:cNvSpPr>
          <p:nvPr>
            <p:ph type="title" orient="vert"/>
          </p:nvPr>
        </p:nvSpPr>
        <p:spPr>
          <a:xfrm>
            <a:off x="6543675" y="273843"/>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238D2B-C8A3-5347-EE0F-EB6672452BCC}"/>
              </a:ext>
            </a:extLst>
          </p:cNvPr>
          <p:cNvSpPr>
            <a:spLocks noGrp="1"/>
          </p:cNvSpPr>
          <p:nvPr>
            <p:ph type="body" orient="vert" idx="1"/>
          </p:nvPr>
        </p:nvSpPr>
        <p:spPr>
          <a:xfrm>
            <a:off x="628650" y="273843"/>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73A1BD-99C6-FF47-C930-6B6D2B69DB58}"/>
              </a:ext>
            </a:extLst>
          </p:cNvPr>
          <p:cNvSpPr>
            <a:spLocks noGrp="1"/>
          </p:cNvSpPr>
          <p:nvPr>
            <p:ph type="dt" sz="half" idx="10"/>
          </p:nvPr>
        </p:nvSpPr>
        <p:spPr/>
        <p:txBody>
          <a:bodyPr/>
          <a:lstStyle/>
          <a:p>
            <a:fld id="{CE5B08D3-660C-E74F-A19B-349472156D3C}" type="datetimeFigureOut">
              <a:rPr lang="en-US" smtClean="0"/>
              <a:t>9/17/24</a:t>
            </a:fld>
            <a:endParaRPr lang="en-US"/>
          </a:p>
        </p:txBody>
      </p:sp>
      <p:sp>
        <p:nvSpPr>
          <p:cNvPr id="5" name="Footer Placeholder 4">
            <a:extLst>
              <a:ext uri="{FF2B5EF4-FFF2-40B4-BE49-F238E27FC236}">
                <a16:creationId xmlns:a16="http://schemas.microsoft.com/office/drawing/2014/main" id="{572BB9B4-B2C5-55C4-6A48-27E187F6BE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0C0794-C3AB-843D-1709-6FAC36BEA357}"/>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59327160"/>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876C3-AF8B-241E-3808-80C80D6D7575}"/>
              </a:ext>
            </a:extLst>
          </p:cNvPr>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7DE3585-8F4A-2FD3-2981-30738ABB16A1}"/>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31AC685-58C1-EA4E-7068-A7E9186821F9}"/>
              </a:ext>
            </a:extLst>
          </p:cNvPr>
          <p:cNvSpPr>
            <a:spLocks noGrp="1"/>
          </p:cNvSpPr>
          <p:nvPr>
            <p:ph type="dt" sz="half" idx="10"/>
          </p:nvPr>
        </p:nvSpPr>
        <p:spPr/>
        <p:txBody>
          <a:bodyPr/>
          <a:lstStyle/>
          <a:p>
            <a:fld id="{5F204CCC-70FC-C449-9F03-E63B913A4FBE}" type="datetimeFigureOut">
              <a:rPr lang="en-US" smtClean="0"/>
              <a:t>9/17/24</a:t>
            </a:fld>
            <a:endParaRPr lang="en-US"/>
          </a:p>
        </p:txBody>
      </p:sp>
      <p:sp>
        <p:nvSpPr>
          <p:cNvPr id="5" name="Footer Placeholder 4">
            <a:extLst>
              <a:ext uri="{FF2B5EF4-FFF2-40B4-BE49-F238E27FC236}">
                <a16:creationId xmlns:a16="http://schemas.microsoft.com/office/drawing/2014/main" id="{67360362-94E1-F1E9-80F1-85B64BB6E3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1E9DBF-9C9A-3AEA-FB63-C269364D9687}"/>
              </a:ext>
            </a:extLst>
          </p:cNvPr>
          <p:cNvSpPr>
            <a:spLocks noGrp="1"/>
          </p:cNvSpPr>
          <p:nvPr>
            <p:ph type="sldNum" sz="quarter" idx="12"/>
          </p:nvPr>
        </p:nvSpPr>
        <p:spPr/>
        <p:txBody>
          <a:bodyPr/>
          <a:lstStyle/>
          <a:p>
            <a:fld id="{E62F2692-58B3-BD41-815E-777FF0419304}" type="slidenum">
              <a:rPr lang="en-US" smtClean="0"/>
              <a:t>‹#›</a:t>
            </a:fld>
            <a:endParaRPr lang="en-US"/>
          </a:p>
        </p:txBody>
      </p:sp>
    </p:spTree>
    <p:extLst>
      <p:ext uri="{BB962C8B-B14F-4D97-AF65-F5344CB8AC3E}">
        <p14:creationId xmlns:p14="http://schemas.microsoft.com/office/powerpoint/2010/main" val="30544651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7C4C7-451E-B9AE-9C26-30E19DDA3F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D9A02C-C3AF-8C1F-766A-3D1479CC988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134BD8-D51C-51FF-9834-621476318CB2}"/>
              </a:ext>
            </a:extLst>
          </p:cNvPr>
          <p:cNvSpPr>
            <a:spLocks noGrp="1"/>
          </p:cNvSpPr>
          <p:nvPr>
            <p:ph type="dt" sz="half" idx="10"/>
          </p:nvPr>
        </p:nvSpPr>
        <p:spPr/>
        <p:txBody>
          <a:bodyPr/>
          <a:lstStyle/>
          <a:p>
            <a:fld id="{5F204CCC-70FC-C449-9F03-E63B913A4FBE}" type="datetimeFigureOut">
              <a:rPr lang="en-US" smtClean="0"/>
              <a:t>9/17/24</a:t>
            </a:fld>
            <a:endParaRPr lang="en-US"/>
          </a:p>
        </p:txBody>
      </p:sp>
      <p:sp>
        <p:nvSpPr>
          <p:cNvPr id="5" name="Footer Placeholder 4">
            <a:extLst>
              <a:ext uri="{FF2B5EF4-FFF2-40B4-BE49-F238E27FC236}">
                <a16:creationId xmlns:a16="http://schemas.microsoft.com/office/drawing/2014/main" id="{BE968BD4-7ED7-7C42-6EDF-6C3263351A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BA6D2F-9C8D-4350-6388-2C2CD8CD24B4}"/>
              </a:ext>
            </a:extLst>
          </p:cNvPr>
          <p:cNvSpPr>
            <a:spLocks noGrp="1"/>
          </p:cNvSpPr>
          <p:nvPr>
            <p:ph type="sldNum" sz="quarter" idx="12"/>
          </p:nvPr>
        </p:nvSpPr>
        <p:spPr/>
        <p:txBody>
          <a:bodyPr/>
          <a:lstStyle/>
          <a:p>
            <a:fld id="{E62F2692-58B3-BD41-815E-777FF0419304}" type="slidenum">
              <a:rPr lang="en-US" smtClean="0"/>
              <a:t>‹#›</a:t>
            </a:fld>
            <a:endParaRPr lang="en-US"/>
          </a:p>
        </p:txBody>
      </p:sp>
    </p:spTree>
    <p:extLst>
      <p:ext uri="{BB962C8B-B14F-4D97-AF65-F5344CB8AC3E}">
        <p14:creationId xmlns:p14="http://schemas.microsoft.com/office/powerpoint/2010/main" val="9961078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E30AB-A0C1-2DA9-855E-5379DB91F5F4}"/>
              </a:ext>
            </a:extLst>
          </p:cNvPr>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E0EFFD1-426A-6D48-8BC8-FB4FC7EE0AC0}"/>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9BDEB71-C10F-9DC8-9AA4-55E2400ABCEF}"/>
              </a:ext>
            </a:extLst>
          </p:cNvPr>
          <p:cNvSpPr>
            <a:spLocks noGrp="1"/>
          </p:cNvSpPr>
          <p:nvPr>
            <p:ph type="dt" sz="half" idx="10"/>
          </p:nvPr>
        </p:nvSpPr>
        <p:spPr/>
        <p:txBody>
          <a:bodyPr/>
          <a:lstStyle/>
          <a:p>
            <a:fld id="{5F204CCC-70FC-C449-9F03-E63B913A4FBE}" type="datetimeFigureOut">
              <a:rPr lang="en-US" smtClean="0"/>
              <a:t>9/17/24</a:t>
            </a:fld>
            <a:endParaRPr lang="en-US"/>
          </a:p>
        </p:txBody>
      </p:sp>
      <p:sp>
        <p:nvSpPr>
          <p:cNvPr id="5" name="Footer Placeholder 4">
            <a:extLst>
              <a:ext uri="{FF2B5EF4-FFF2-40B4-BE49-F238E27FC236}">
                <a16:creationId xmlns:a16="http://schemas.microsoft.com/office/drawing/2014/main" id="{50719A87-E426-B3BC-89A1-9FB6EDCFDA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03005D-322F-1387-23D2-F33F9E177E99}"/>
              </a:ext>
            </a:extLst>
          </p:cNvPr>
          <p:cNvSpPr>
            <a:spLocks noGrp="1"/>
          </p:cNvSpPr>
          <p:nvPr>
            <p:ph type="sldNum" sz="quarter" idx="12"/>
          </p:nvPr>
        </p:nvSpPr>
        <p:spPr/>
        <p:txBody>
          <a:bodyPr/>
          <a:lstStyle/>
          <a:p>
            <a:fld id="{E62F2692-58B3-BD41-815E-777FF0419304}" type="slidenum">
              <a:rPr lang="en-US" smtClean="0"/>
              <a:t>‹#›</a:t>
            </a:fld>
            <a:endParaRPr lang="en-US"/>
          </a:p>
        </p:txBody>
      </p:sp>
    </p:spTree>
    <p:extLst>
      <p:ext uri="{BB962C8B-B14F-4D97-AF65-F5344CB8AC3E}">
        <p14:creationId xmlns:p14="http://schemas.microsoft.com/office/powerpoint/2010/main" val="2162100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3086F-2361-061C-5219-1360B2D5A1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00ED1E-3164-01C5-2F27-7D1D843C4B6F}"/>
              </a:ext>
            </a:extLst>
          </p:cNvPr>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710A95-8441-F593-E0C3-6EA93C88BC53}"/>
              </a:ext>
            </a:extLst>
          </p:cNvPr>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9BD48AC-721A-42E2-C890-7C28ABBAE5F9}"/>
              </a:ext>
            </a:extLst>
          </p:cNvPr>
          <p:cNvSpPr>
            <a:spLocks noGrp="1"/>
          </p:cNvSpPr>
          <p:nvPr>
            <p:ph type="dt" sz="half" idx="10"/>
          </p:nvPr>
        </p:nvSpPr>
        <p:spPr/>
        <p:txBody>
          <a:bodyPr/>
          <a:lstStyle/>
          <a:p>
            <a:fld id="{5F204CCC-70FC-C449-9F03-E63B913A4FBE}" type="datetimeFigureOut">
              <a:rPr lang="en-US" smtClean="0"/>
              <a:t>9/17/24</a:t>
            </a:fld>
            <a:endParaRPr lang="en-US"/>
          </a:p>
        </p:txBody>
      </p:sp>
      <p:sp>
        <p:nvSpPr>
          <p:cNvPr id="6" name="Footer Placeholder 5">
            <a:extLst>
              <a:ext uri="{FF2B5EF4-FFF2-40B4-BE49-F238E27FC236}">
                <a16:creationId xmlns:a16="http://schemas.microsoft.com/office/drawing/2014/main" id="{FA20FC20-904D-A5D7-71C2-82AFF72AF0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DA477B-D695-0F5D-516F-5C1741BC70C7}"/>
              </a:ext>
            </a:extLst>
          </p:cNvPr>
          <p:cNvSpPr>
            <a:spLocks noGrp="1"/>
          </p:cNvSpPr>
          <p:nvPr>
            <p:ph type="sldNum" sz="quarter" idx="12"/>
          </p:nvPr>
        </p:nvSpPr>
        <p:spPr/>
        <p:txBody>
          <a:bodyPr/>
          <a:lstStyle/>
          <a:p>
            <a:fld id="{E62F2692-58B3-BD41-815E-777FF0419304}" type="slidenum">
              <a:rPr lang="en-US" smtClean="0"/>
              <a:t>‹#›</a:t>
            </a:fld>
            <a:endParaRPr lang="en-US"/>
          </a:p>
        </p:txBody>
      </p:sp>
    </p:spTree>
    <p:extLst>
      <p:ext uri="{BB962C8B-B14F-4D97-AF65-F5344CB8AC3E}">
        <p14:creationId xmlns:p14="http://schemas.microsoft.com/office/powerpoint/2010/main" val="7883083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B6A98-378B-17C5-1638-5BA7906567B4}"/>
              </a:ext>
            </a:extLst>
          </p:cNvPr>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FA162979-D45D-1488-3FD0-6ADCF0841442}"/>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61A0183-628E-090D-6DA7-99BC981592CC}"/>
              </a:ext>
            </a:extLst>
          </p:cNvPr>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CF20D8A-EFBF-0194-78A0-FB0A1ED2DEA2}"/>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3DF73C-3A5C-5FEE-6664-E08AAAC7F793}"/>
              </a:ext>
            </a:extLst>
          </p:cNvPr>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252B67A-D3F0-ED51-DB34-56B445D058AD}"/>
              </a:ext>
            </a:extLst>
          </p:cNvPr>
          <p:cNvSpPr>
            <a:spLocks noGrp="1"/>
          </p:cNvSpPr>
          <p:nvPr>
            <p:ph type="dt" sz="half" idx="10"/>
          </p:nvPr>
        </p:nvSpPr>
        <p:spPr/>
        <p:txBody>
          <a:bodyPr/>
          <a:lstStyle/>
          <a:p>
            <a:fld id="{5F204CCC-70FC-C449-9F03-E63B913A4FBE}" type="datetimeFigureOut">
              <a:rPr lang="en-US" smtClean="0"/>
              <a:t>9/17/24</a:t>
            </a:fld>
            <a:endParaRPr lang="en-US"/>
          </a:p>
        </p:txBody>
      </p:sp>
      <p:sp>
        <p:nvSpPr>
          <p:cNvPr id="8" name="Footer Placeholder 7">
            <a:extLst>
              <a:ext uri="{FF2B5EF4-FFF2-40B4-BE49-F238E27FC236}">
                <a16:creationId xmlns:a16="http://schemas.microsoft.com/office/drawing/2014/main" id="{2D1AB52B-54AF-9D16-62C6-C46128117B2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C9AC05D-1114-CFB2-7987-45C697D3C45F}"/>
              </a:ext>
            </a:extLst>
          </p:cNvPr>
          <p:cNvSpPr>
            <a:spLocks noGrp="1"/>
          </p:cNvSpPr>
          <p:nvPr>
            <p:ph type="sldNum" sz="quarter" idx="12"/>
          </p:nvPr>
        </p:nvSpPr>
        <p:spPr/>
        <p:txBody>
          <a:bodyPr/>
          <a:lstStyle/>
          <a:p>
            <a:fld id="{E62F2692-58B3-BD41-815E-777FF0419304}" type="slidenum">
              <a:rPr lang="en-US" smtClean="0"/>
              <a:t>‹#›</a:t>
            </a:fld>
            <a:endParaRPr lang="en-US"/>
          </a:p>
        </p:txBody>
      </p:sp>
    </p:spTree>
    <p:extLst>
      <p:ext uri="{BB962C8B-B14F-4D97-AF65-F5344CB8AC3E}">
        <p14:creationId xmlns:p14="http://schemas.microsoft.com/office/powerpoint/2010/main" val="192564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A6469-72C1-CA60-95E1-E83D71DEFBC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D4B974-35B3-7CB2-E011-755B88553850}"/>
              </a:ext>
            </a:extLst>
          </p:cNvPr>
          <p:cNvSpPr>
            <a:spLocks noGrp="1"/>
          </p:cNvSpPr>
          <p:nvPr>
            <p:ph type="dt" sz="half" idx="10"/>
          </p:nvPr>
        </p:nvSpPr>
        <p:spPr/>
        <p:txBody>
          <a:bodyPr/>
          <a:lstStyle/>
          <a:p>
            <a:fld id="{5F204CCC-70FC-C449-9F03-E63B913A4FBE}" type="datetimeFigureOut">
              <a:rPr lang="en-US" smtClean="0"/>
              <a:t>9/17/24</a:t>
            </a:fld>
            <a:endParaRPr lang="en-US"/>
          </a:p>
        </p:txBody>
      </p:sp>
      <p:sp>
        <p:nvSpPr>
          <p:cNvPr id="4" name="Footer Placeholder 3">
            <a:extLst>
              <a:ext uri="{FF2B5EF4-FFF2-40B4-BE49-F238E27FC236}">
                <a16:creationId xmlns:a16="http://schemas.microsoft.com/office/drawing/2014/main" id="{916D923A-5FEF-6563-BC29-1EF316A8003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BBF49C4-47E5-28A2-33B7-180ED87EE3FA}"/>
              </a:ext>
            </a:extLst>
          </p:cNvPr>
          <p:cNvSpPr>
            <a:spLocks noGrp="1"/>
          </p:cNvSpPr>
          <p:nvPr>
            <p:ph type="sldNum" sz="quarter" idx="12"/>
          </p:nvPr>
        </p:nvSpPr>
        <p:spPr/>
        <p:txBody>
          <a:bodyPr/>
          <a:lstStyle/>
          <a:p>
            <a:fld id="{E62F2692-58B3-BD41-815E-777FF0419304}" type="slidenum">
              <a:rPr lang="en-US" smtClean="0"/>
              <a:t>‹#›</a:t>
            </a:fld>
            <a:endParaRPr lang="en-US"/>
          </a:p>
        </p:txBody>
      </p:sp>
    </p:spTree>
    <p:extLst>
      <p:ext uri="{BB962C8B-B14F-4D97-AF65-F5344CB8AC3E}">
        <p14:creationId xmlns:p14="http://schemas.microsoft.com/office/powerpoint/2010/main" val="11388081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E3BC21-FD72-4E37-0E22-739EA0C8E1DA}"/>
              </a:ext>
            </a:extLst>
          </p:cNvPr>
          <p:cNvSpPr>
            <a:spLocks noGrp="1"/>
          </p:cNvSpPr>
          <p:nvPr>
            <p:ph type="dt" sz="half" idx="10"/>
          </p:nvPr>
        </p:nvSpPr>
        <p:spPr/>
        <p:txBody>
          <a:bodyPr/>
          <a:lstStyle/>
          <a:p>
            <a:fld id="{5F204CCC-70FC-C449-9F03-E63B913A4FBE}" type="datetimeFigureOut">
              <a:rPr lang="en-US" smtClean="0"/>
              <a:t>9/17/24</a:t>
            </a:fld>
            <a:endParaRPr lang="en-US"/>
          </a:p>
        </p:txBody>
      </p:sp>
      <p:sp>
        <p:nvSpPr>
          <p:cNvPr id="3" name="Footer Placeholder 2">
            <a:extLst>
              <a:ext uri="{FF2B5EF4-FFF2-40B4-BE49-F238E27FC236}">
                <a16:creationId xmlns:a16="http://schemas.microsoft.com/office/drawing/2014/main" id="{A6BAC6C6-22F4-32ED-A433-AA170AB705B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DF1240-72B8-650C-DA00-CD18E31B1197}"/>
              </a:ext>
            </a:extLst>
          </p:cNvPr>
          <p:cNvSpPr>
            <a:spLocks noGrp="1"/>
          </p:cNvSpPr>
          <p:nvPr>
            <p:ph type="sldNum" sz="quarter" idx="12"/>
          </p:nvPr>
        </p:nvSpPr>
        <p:spPr/>
        <p:txBody>
          <a:bodyPr/>
          <a:lstStyle/>
          <a:p>
            <a:fld id="{E62F2692-58B3-BD41-815E-777FF0419304}" type="slidenum">
              <a:rPr lang="en-US" smtClean="0"/>
              <a:t>‹#›</a:t>
            </a:fld>
            <a:endParaRPr lang="en-US"/>
          </a:p>
        </p:txBody>
      </p:sp>
    </p:spTree>
    <p:extLst>
      <p:ext uri="{BB962C8B-B14F-4D97-AF65-F5344CB8AC3E}">
        <p14:creationId xmlns:p14="http://schemas.microsoft.com/office/powerpoint/2010/main" val="3461925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F3515-348B-20E6-FC53-876513E2DCFA}"/>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034860A-5A93-0C51-9419-25A476AACD9E}"/>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9929183-5AAB-EEA4-D52D-7BDD995BB84D}"/>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266F89-73CC-C366-BC68-9D502439CC1D}"/>
              </a:ext>
            </a:extLst>
          </p:cNvPr>
          <p:cNvSpPr>
            <a:spLocks noGrp="1"/>
          </p:cNvSpPr>
          <p:nvPr>
            <p:ph type="dt" sz="half" idx="10"/>
          </p:nvPr>
        </p:nvSpPr>
        <p:spPr/>
        <p:txBody>
          <a:bodyPr/>
          <a:lstStyle/>
          <a:p>
            <a:fld id="{5F204CCC-70FC-C449-9F03-E63B913A4FBE}" type="datetimeFigureOut">
              <a:rPr lang="en-US" smtClean="0"/>
              <a:t>9/17/24</a:t>
            </a:fld>
            <a:endParaRPr lang="en-US"/>
          </a:p>
        </p:txBody>
      </p:sp>
      <p:sp>
        <p:nvSpPr>
          <p:cNvPr id="6" name="Footer Placeholder 5">
            <a:extLst>
              <a:ext uri="{FF2B5EF4-FFF2-40B4-BE49-F238E27FC236}">
                <a16:creationId xmlns:a16="http://schemas.microsoft.com/office/drawing/2014/main" id="{5E0C395D-F58A-8F1E-8346-0FF9579597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9E91C6-73B8-01A1-1F5F-04DD04525CBF}"/>
              </a:ext>
            </a:extLst>
          </p:cNvPr>
          <p:cNvSpPr>
            <a:spLocks noGrp="1"/>
          </p:cNvSpPr>
          <p:nvPr>
            <p:ph type="sldNum" sz="quarter" idx="12"/>
          </p:nvPr>
        </p:nvSpPr>
        <p:spPr/>
        <p:txBody>
          <a:bodyPr/>
          <a:lstStyle/>
          <a:p>
            <a:fld id="{E62F2692-58B3-BD41-815E-777FF0419304}" type="slidenum">
              <a:rPr lang="en-US" smtClean="0"/>
              <a:t>‹#›</a:t>
            </a:fld>
            <a:endParaRPr lang="en-US"/>
          </a:p>
        </p:txBody>
      </p:sp>
    </p:spTree>
    <p:extLst>
      <p:ext uri="{BB962C8B-B14F-4D97-AF65-F5344CB8AC3E}">
        <p14:creationId xmlns:p14="http://schemas.microsoft.com/office/powerpoint/2010/main" val="39070240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5E56D-BD16-AB7A-64FB-C29CEDA650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7F7DA0-004C-C879-AB10-CF83FCF713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995389-7BE6-AB7B-9600-0A14A4F9D10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E35B72E-0F31-D03A-4955-BDA1583C5A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69FFB3-75E5-C6E2-7FF3-7CA87FF18406}"/>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3792530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31D3D-6945-2D87-CC6F-F649047AC08B}"/>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EFFF340-7FFD-D443-104E-71430AA7BC7C}"/>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2E42CC0-C07B-C4A6-EAA9-C2576845070A}"/>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36A49A-1EF0-E7DE-7E33-626CBD0E4467}"/>
              </a:ext>
            </a:extLst>
          </p:cNvPr>
          <p:cNvSpPr>
            <a:spLocks noGrp="1"/>
          </p:cNvSpPr>
          <p:nvPr>
            <p:ph type="dt" sz="half" idx="10"/>
          </p:nvPr>
        </p:nvSpPr>
        <p:spPr/>
        <p:txBody>
          <a:bodyPr/>
          <a:lstStyle/>
          <a:p>
            <a:fld id="{5F204CCC-70FC-C449-9F03-E63B913A4FBE}" type="datetimeFigureOut">
              <a:rPr lang="en-US" smtClean="0"/>
              <a:t>9/17/24</a:t>
            </a:fld>
            <a:endParaRPr lang="en-US"/>
          </a:p>
        </p:txBody>
      </p:sp>
      <p:sp>
        <p:nvSpPr>
          <p:cNvPr id="6" name="Footer Placeholder 5">
            <a:extLst>
              <a:ext uri="{FF2B5EF4-FFF2-40B4-BE49-F238E27FC236}">
                <a16:creationId xmlns:a16="http://schemas.microsoft.com/office/drawing/2014/main" id="{0DEEBD0F-A619-A062-68F9-586C106FFE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3A6FC9-2496-ED18-6DB0-DF98035CA447}"/>
              </a:ext>
            </a:extLst>
          </p:cNvPr>
          <p:cNvSpPr>
            <a:spLocks noGrp="1"/>
          </p:cNvSpPr>
          <p:nvPr>
            <p:ph type="sldNum" sz="quarter" idx="12"/>
          </p:nvPr>
        </p:nvSpPr>
        <p:spPr/>
        <p:txBody>
          <a:bodyPr/>
          <a:lstStyle/>
          <a:p>
            <a:fld id="{E62F2692-58B3-BD41-815E-777FF0419304}" type="slidenum">
              <a:rPr lang="en-US" smtClean="0"/>
              <a:t>‹#›</a:t>
            </a:fld>
            <a:endParaRPr lang="en-US"/>
          </a:p>
        </p:txBody>
      </p:sp>
    </p:spTree>
    <p:extLst>
      <p:ext uri="{BB962C8B-B14F-4D97-AF65-F5344CB8AC3E}">
        <p14:creationId xmlns:p14="http://schemas.microsoft.com/office/powerpoint/2010/main" val="26526544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3B919-E3DD-9D54-7B76-DBB9E474D59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DDD3C1C-450B-AF41-686E-3700F679D6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EA538B-7601-855B-C2AB-13F1EBF9C5A1}"/>
              </a:ext>
            </a:extLst>
          </p:cNvPr>
          <p:cNvSpPr>
            <a:spLocks noGrp="1"/>
          </p:cNvSpPr>
          <p:nvPr>
            <p:ph type="dt" sz="half" idx="10"/>
          </p:nvPr>
        </p:nvSpPr>
        <p:spPr/>
        <p:txBody>
          <a:bodyPr/>
          <a:lstStyle/>
          <a:p>
            <a:fld id="{5F204CCC-70FC-C449-9F03-E63B913A4FBE}" type="datetimeFigureOut">
              <a:rPr lang="en-US" smtClean="0"/>
              <a:t>9/17/24</a:t>
            </a:fld>
            <a:endParaRPr lang="en-US"/>
          </a:p>
        </p:txBody>
      </p:sp>
      <p:sp>
        <p:nvSpPr>
          <p:cNvPr id="5" name="Footer Placeholder 4">
            <a:extLst>
              <a:ext uri="{FF2B5EF4-FFF2-40B4-BE49-F238E27FC236}">
                <a16:creationId xmlns:a16="http://schemas.microsoft.com/office/drawing/2014/main" id="{C3755C1D-BABD-2450-BEB0-0D325A69C0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0FBCDB-D2A9-3C7E-356F-8B21563261ED}"/>
              </a:ext>
            </a:extLst>
          </p:cNvPr>
          <p:cNvSpPr>
            <a:spLocks noGrp="1"/>
          </p:cNvSpPr>
          <p:nvPr>
            <p:ph type="sldNum" sz="quarter" idx="12"/>
          </p:nvPr>
        </p:nvSpPr>
        <p:spPr/>
        <p:txBody>
          <a:bodyPr/>
          <a:lstStyle/>
          <a:p>
            <a:fld id="{E62F2692-58B3-BD41-815E-777FF0419304}" type="slidenum">
              <a:rPr lang="en-US" smtClean="0"/>
              <a:t>‹#›</a:t>
            </a:fld>
            <a:endParaRPr lang="en-US"/>
          </a:p>
        </p:txBody>
      </p:sp>
    </p:spTree>
    <p:extLst>
      <p:ext uri="{BB962C8B-B14F-4D97-AF65-F5344CB8AC3E}">
        <p14:creationId xmlns:p14="http://schemas.microsoft.com/office/powerpoint/2010/main" val="28236918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50BDE4-BE67-FCA3-4F4F-113ACD95712D}"/>
              </a:ext>
            </a:extLst>
          </p:cNvPr>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5C75052-D29E-BC42-45EB-E9A9F6EFD1CC}"/>
              </a:ext>
            </a:extLst>
          </p:cNvPr>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9C7F28-42A7-5B70-F536-5485D63C8D1D}"/>
              </a:ext>
            </a:extLst>
          </p:cNvPr>
          <p:cNvSpPr>
            <a:spLocks noGrp="1"/>
          </p:cNvSpPr>
          <p:nvPr>
            <p:ph type="dt" sz="half" idx="10"/>
          </p:nvPr>
        </p:nvSpPr>
        <p:spPr/>
        <p:txBody>
          <a:bodyPr/>
          <a:lstStyle/>
          <a:p>
            <a:fld id="{5F204CCC-70FC-C449-9F03-E63B913A4FBE}" type="datetimeFigureOut">
              <a:rPr lang="en-US" smtClean="0"/>
              <a:t>9/17/24</a:t>
            </a:fld>
            <a:endParaRPr lang="en-US"/>
          </a:p>
        </p:txBody>
      </p:sp>
      <p:sp>
        <p:nvSpPr>
          <p:cNvPr id="5" name="Footer Placeholder 4">
            <a:extLst>
              <a:ext uri="{FF2B5EF4-FFF2-40B4-BE49-F238E27FC236}">
                <a16:creationId xmlns:a16="http://schemas.microsoft.com/office/drawing/2014/main" id="{460C04D6-6059-06B0-4940-73DCEEC988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71FE01-2492-CE77-9A45-141212C897F7}"/>
              </a:ext>
            </a:extLst>
          </p:cNvPr>
          <p:cNvSpPr>
            <a:spLocks noGrp="1"/>
          </p:cNvSpPr>
          <p:nvPr>
            <p:ph type="sldNum" sz="quarter" idx="12"/>
          </p:nvPr>
        </p:nvSpPr>
        <p:spPr/>
        <p:txBody>
          <a:bodyPr/>
          <a:lstStyle/>
          <a:p>
            <a:fld id="{E62F2692-58B3-BD41-815E-777FF0419304}" type="slidenum">
              <a:rPr lang="en-US" smtClean="0"/>
              <a:t>‹#›</a:t>
            </a:fld>
            <a:endParaRPr lang="en-US"/>
          </a:p>
        </p:txBody>
      </p:sp>
    </p:spTree>
    <p:extLst>
      <p:ext uri="{BB962C8B-B14F-4D97-AF65-F5344CB8AC3E}">
        <p14:creationId xmlns:p14="http://schemas.microsoft.com/office/powerpoint/2010/main" val="1037386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54164-D033-F4E3-7C47-C14272A5F791}"/>
              </a:ext>
            </a:extLst>
          </p:cNvPr>
          <p:cNvSpPr>
            <a:spLocks noGrp="1"/>
          </p:cNvSpPr>
          <p:nvPr>
            <p:ph type="title"/>
          </p:nvPr>
        </p:nvSpPr>
        <p:spPr>
          <a:xfrm>
            <a:off x="623887"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5B02B6F-DD2B-2BB2-5335-89B25C16E7B1}"/>
              </a:ext>
            </a:extLst>
          </p:cNvPr>
          <p:cNvSpPr>
            <a:spLocks noGrp="1"/>
          </p:cNvSpPr>
          <p:nvPr>
            <p:ph type="body" idx="1"/>
          </p:nvPr>
        </p:nvSpPr>
        <p:spPr>
          <a:xfrm>
            <a:off x="623887"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4DEEC0B-3F7E-BA32-0F92-34101545DE2E}"/>
              </a:ext>
            </a:extLst>
          </p:cNvPr>
          <p:cNvSpPr>
            <a:spLocks noGrp="1"/>
          </p:cNvSpPr>
          <p:nvPr>
            <p:ph type="dt" sz="half" idx="10"/>
          </p:nvPr>
        </p:nvSpPr>
        <p:spPr/>
        <p:txBody>
          <a:bodyPr/>
          <a:lstStyle/>
          <a:p>
            <a:fld id="{CE5B08D3-660C-E74F-A19B-349472156D3C}" type="datetimeFigureOut">
              <a:rPr lang="en-US" smtClean="0"/>
              <a:t>9/17/24</a:t>
            </a:fld>
            <a:endParaRPr lang="en-US"/>
          </a:p>
        </p:txBody>
      </p:sp>
      <p:sp>
        <p:nvSpPr>
          <p:cNvPr id="5" name="Footer Placeholder 4">
            <a:extLst>
              <a:ext uri="{FF2B5EF4-FFF2-40B4-BE49-F238E27FC236}">
                <a16:creationId xmlns:a16="http://schemas.microsoft.com/office/drawing/2014/main" id="{827A1C45-6E4B-BF11-CE75-A7886A6CF1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6DBB6-32E6-286C-22E5-3ECC9073BDD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057369030"/>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F0F2E-802B-9A10-9B43-CA60BD6EC0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835988-C303-BA0A-8AFA-A13B03750B46}"/>
              </a:ext>
            </a:extLst>
          </p:cNvPr>
          <p:cNvSpPr>
            <a:spLocks noGrp="1"/>
          </p:cNvSpPr>
          <p:nvPr>
            <p:ph sz="half" idx="1"/>
          </p:nvPr>
        </p:nvSpPr>
        <p:spPr>
          <a:xfrm>
            <a:off x="6286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908CA3-37A4-A65F-9E79-07ECB6A86D61}"/>
              </a:ext>
            </a:extLst>
          </p:cNvPr>
          <p:cNvSpPr>
            <a:spLocks noGrp="1"/>
          </p:cNvSpPr>
          <p:nvPr>
            <p:ph sz="half" idx="2"/>
          </p:nvPr>
        </p:nvSpPr>
        <p:spPr>
          <a:xfrm>
            <a:off x="46291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A9C979-AA06-770C-9033-63C6690299C0}"/>
              </a:ext>
            </a:extLst>
          </p:cNvPr>
          <p:cNvSpPr>
            <a:spLocks noGrp="1"/>
          </p:cNvSpPr>
          <p:nvPr>
            <p:ph type="dt" sz="half" idx="10"/>
          </p:nvPr>
        </p:nvSpPr>
        <p:spPr/>
        <p:txBody>
          <a:bodyPr/>
          <a:lstStyle/>
          <a:p>
            <a:fld id="{CE5B08D3-660C-E74F-A19B-349472156D3C}" type="datetimeFigureOut">
              <a:rPr lang="en-US" smtClean="0"/>
              <a:t>9/17/24</a:t>
            </a:fld>
            <a:endParaRPr lang="en-US"/>
          </a:p>
        </p:txBody>
      </p:sp>
      <p:sp>
        <p:nvSpPr>
          <p:cNvPr id="6" name="Footer Placeholder 5">
            <a:extLst>
              <a:ext uri="{FF2B5EF4-FFF2-40B4-BE49-F238E27FC236}">
                <a16:creationId xmlns:a16="http://schemas.microsoft.com/office/drawing/2014/main" id="{3DEA9895-5EDA-DD63-43AA-E7515AD4A7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21D62C-6F5B-E742-71D5-2FB253DF661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068672710"/>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77943-FCED-DBF1-82A7-55A38B7E8F48}"/>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ECD831F5-488F-78F4-CC92-599CC6BC91FA}"/>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EC7F3CF-CAEA-5B84-9CA1-6D6FA7A6584C}"/>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B095CB2-FBE0-CF91-1B45-89E80C5CF603}"/>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F3500B70-3F6C-343B-CA0B-2D6291DBFFFC}"/>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48AC699-C8F9-890D-9A3D-C80FC8254145}"/>
              </a:ext>
            </a:extLst>
          </p:cNvPr>
          <p:cNvSpPr>
            <a:spLocks noGrp="1"/>
          </p:cNvSpPr>
          <p:nvPr>
            <p:ph type="dt" sz="half" idx="10"/>
          </p:nvPr>
        </p:nvSpPr>
        <p:spPr/>
        <p:txBody>
          <a:bodyPr/>
          <a:lstStyle/>
          <a:p>
            <a:fld id="{CE5B08D3-660C-E74F-A19B-349472156D3C}" type="datetimeFigureOut">
              <a:rPr lang="en-US" smtClean="0"/>
              <a:t>9/17/24</a:t>
            </a:fld>
            <a:endParaRPr lang="en-US"/>
          </a:p>
        </p:txBody>
      </p:sp>
      <p:sp>
        <p:nvSpPr>
          <p:cNvPr id="8" name="Footer Placeholder 7">
            <a:extLst>
              <a:ext uri="{FF2B5EF4-FFF2-40B4-BE49-F238E27FC236}">
                <a16:creationId xmlns:a16="http://schemas.microsoft.com/office/drawing/2014/main" id="{F8C77A0F-FF13-5D9B-DA61-98D47B444F1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DAEA974-CC67-D9BC-A92C-FA5EA566F4C7}"/>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726712585"/>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CF3D7-88D2-0915-2388-F93863F27F5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10DD4A6-5B94-26F8-51A4-F6A5BE23A37B}"/>
              </a:ext>
            </a:extLst>
          </p:cNvPr>
          <p:cNvSpPr>
            <a:spLocks noGrp="1"/>
          </p:cNvSpPr>
          <p:nvPr>
            <p:ph type="dt" sz="half" idx="10"/>
          </p:nvPr>
        </p:nvSpPr>
        <p:spPr/>
        <p:txBody>
          <a:bodyPr/>
          <a:lstStyle/>
          <a:p>
            <a:fld id="{CE5B08D3-660C-E74F-A19B-349472156D3C}" type="datetimeFigureOut">
              <a:rPr lang="en-US" smtClean="0"/>
              <a:t>9/17/24</a:t>
            </a:fld>
            <a:endParaRPr lang="en-US"/>
          </a:p>
        </p:txBody>
      </p:sp>
      <p:sp>
        <p:nvSpPr>
          <p:cNvPr id="4" name="Footer Placeholder 3">
            <a:extLst>
              <a:ext uri="{FF2B5EF4-FFF2-40B4-BE49-F238E27FC236}">
                <a16:creationId xmlns:a16="http://schemas.microsoft.com/office/drawing/2014/main" id="{064CC1DD-82FC-5244-B96B-2965289555F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4D26161-463C-ADF2-3DC4-883C03910910}"/>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251401003"/>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5A1CCD-06F4-F94C-725E-5EF607E356C1}"/>
              </a:ext>
            </a:extLst>
          </p:cNvPr>
          <p:cNvSpPr>
            <a:spLocks noGrp="1"/>
          </p:cNvSpPr>
          <p:nvPr>
            <p:ph type="dt" sz="half" idx="10"/>
          </p:nvPr>
        </p:nvSpPr>
        <p:spPr/>
        <p:txBody>
          <a:bodyPr/>
          <a:lstStyle/>
          <a:p>
            <a:fld id="{CE5B08D3-660C-E74F-A19B-349472156D3C}" type="datetimeFigureOut">
              <a:rPr lang="en-US" smtClean="0"/>
              <a:t>9/17/24</a:t>
            </a:fld>
            <a:endParaRPr lang="en-US"/>
          </a:p>
        </p:txBody>
      </p:sp>
      <p:sp>
        <p:nvSpPr>
          <p:cNvPr id="3" name="Footer Placeholder 2">
            <a:extLst>
              <a:ext uri="{FF2B5EF4-FFF2-40B4-BE49-F238E27FC236}">
                <a16:creationId xmlns:a16="http://schemas.microsoft.com/office/drawing/2014/main" id="{BDC19EDC-6C9C-AB41-5662-519964426E2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35F4AB5-1820-FC18-48FF-C576077FA91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1060922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28D8B-8687-6821-CD9F-4B772B61C173}"/>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59D5AF7-9D05-1847-CA5E-C86223202B0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B6357DE-41DF-0824-AF2D-ED5F0CBE848D}"/>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7819566-D8F3-9374-F64F-923795BE9F98}"/>
              </a:ext>
            </a:extLst>
          </p:cNvPr>
          <p:cNvSpPr>
            <a:spLocks noGrp="1"/>
          </p:cNvSpPr>
          <p:nvPr>
            <p:ph type="dt" sz="half" idx="10"/>
          </p:nvPr>
        </p:nvSpPr>
        <p:spPr/>
        <p:txBody>
          <a:bodyPr/>
          <a:lstStyle/>
          <a:p>
            <a:fld id="{CE5B08D3-660C-E74F-A19B-349472156D3C}" type="datetimeFigureOut">
              <a:rPr lang="en-US" smtClean="0"/>
              <a:t>9/17/24</a:t>
            </a:fld>
            <a:endParaRPr lang="en-US"/>
          </a:p>
        </p:txBody>
      </p:sp>
      <p:sp>
        <p:nvSpPr>
          <p:cNvPr id="6" name="Footer Placeholder 5">
            <a:extLst>
              <a:ext uri="{FF2B5EF4-FFF2-40B4-BE49-F238E27FC236}">
                <a16:creationId xmlns:a16="http://schemas.microsoft.com/office/drawing/2014/main" id="{948623CB-0645-A0D4-57FD-133E8D38BE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23037-9645-9528-4EC4-1774313A250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149149159"/>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C8C38-D1B5-CADC-CCE5-0A35C900A4B2}"/>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3F24EF4-1598-49C3-3962-54055B9E8485}"/>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8E06F231-1093-5B27-3B34-037FD5B1099B}"/>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B59F906-9679-A6D1-D19D-A4B128F3E4EA}"/>
              </a:ext>
            </a:extLst>
          </p:cNvPr>
          <p:cNvSpPr>
            <a:spLocks noGrp="1"/>
          </p:cNvSpPr>
          <p:nvPr>
            <p:ph type="dt" sz="half" idx="10"/>
          </p:nvPr>
        </p:nvSpPr>
        <p:spPr/>
        <p:txBody>
          <a:bodyPr/>
          <a:lstStyle/>
          <a:p>
            <a:fld id="{CE5B08D3-660C-E74F-A19B-349472156D3C}" type="datetimeFigureOut">
              <a:rPr lang="en-US" smtClean="0"/>
              <a:t>9/17/24</a:t>
            </a:fld>
            <a:endParaRPr lang="en-US"/>
          </a:p>
        </p:txBody>
      </p:sp>
      <p:sp>
        <p:nvSpPr>
          <p:cNvPr id="6" name="Footer Placeholder 5">
            <a:extLst>
              <a:ext uri="{FF2B5EF4-FFF2-40B4-BE49-F238E27FC236}">
                <a16:creationId xmlns:a16="http://schemas.microsoft.com/office/drawing/2014/main" id="{2B17A6D9-4DE8-876E-9FD1-9593B07134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59DC29-F47E-3F85-1B6A-C6C4AD10B919}"/>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77062426"/>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81C3E0-E226-8E00-50A4-6CDCCDCB871C}"/>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E77382-8A1F-B1FF-C1A6-F3A05D6ABE9F}"/>
              </a:ext>
            </a:extLst>
          </p:cNvPr>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C553CA-925D-B89B-5DF1-4B2142894621}"/>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E5B08D3-660C-E74F-A19B-349472156D3C}" type="datetimeFigureOut">
              <a:rPr lang="en-US" smtClean="0"/>
              <a:t>9/17/24</a:t>
            </a:fld>
            <a:endParaRPr lang="en-US"/>
          </a:p>
        </p:txBody>
      </p:sp>
      <p:sp>
        <p:nvSpPr>
          <p:cNvPr id="5" name="Footer Placeholder 4">
            <a:extLst>
              <a:ext uri="{FF2B5EF4-FFF2-40B4-BE49-F238E27FC236}">
                <a16:creationId xmlns:a16="http://schemas.microsoft.com/office/drawing/2014/main" id="{2073DB00-4571-E3DB-CADB-40D553069E79}"/>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8E0CB8D-3832-0C53-7B9F-2B57DCC86C04}"/>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46229497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3E08B5-45F8-1FF9-B69A-71BF2F0C6F36}"/>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0C824B7-4697-81D2-CDB9-A2FF84B6F6EB}"/>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4F68FD-D1AF-07E7-1843-4BC6BDC3C617}"/>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5F204CCC-70FC-C449-9F03-E63B913A4FBE}" type="datetimeFigureOut">
              <a:rPr lang="en-US" smtClean="0"/>
              <a:t>9/17/24</a:t>
            </a:fld>
            <a:endParaRPr lang="en-US"/>
          </a:p>
        </p:txBody>
      </p:sp>
      <p:sp>
        <p:nvSpPr>
          <p:cNvPr id="5" name="Footer Placeholder 4">
            <a:extLst>
              <a:ext uri="{FF2B5EF4-FFF2-40B4-BE49-F238E27FC236}">
                <a16:creationId xmlns:a16="http://schemas.microsoft.com/office/drawing/2014/main" id="{12AFDAC1-B103-2152-5979-D6C90F0BE4FE}"/>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FA4C8B2-5804-CF64-0C6C-9BA5DB00248B}"/>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E62F2692-58B3-BD41-815E-777FF0419304}" type="slidenum">
              <a:rPr lang="en-US" smtClean="0"/>
              <a:t>‹#›</a:t>
            </a:fld>
            <a:endParaRPr lang="en-US"/>
          </a:p>
        </p:txBody>
      </p:sp>
    </p:spTree>
    <p:extLst>
      <p:ext uri="{BB962C8B-B14F-4D97-AF65-F5344CB8AC3E}">
        <p14:creationId xmlns:p14="http://schemas.microsoft.com/office/powerpoint/2010/main" val="308242486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jp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svg"/><Relationship Id="rId9" Type="http://schemas.openxmlformats.org/officeDocument/2006/relationships/image" Target="../media/image3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4v"/><Relationship Id="rId1" Type="http://schemas.microsoft.com/office/2007/relationships/media" Target="../media/media1.m4v"/><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44.png"/><Relationship Id="rId4" Type="http://schemas.openxmlformats.org/officeDocument/2006/relationships/image" Target="../media/image42.emf"/></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em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emf"/><Relationship Id="rId1" Type="http://schemas.openxmlformats.org/officeDocument/2006/relationships/slideLayout" Target="../slideLayouts/slideLayout6.xml"/><Relationship Id="rId4" Type="http://schemas.openxmlformats.org/officeDocument/2006/relationships/image" Target="../media/image60.emf"/></Relationships>
</file>

<file path=ppt/slides/_rels/slide44.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ctrTitle"/>
          </p:nvPr>
        </p:nvSpPr>
        <p:spPr>
          <a:xfrm>
            <a:off x="1042587" y="841772"/>
            <a:ext cx="7238287" cy="1790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600" dirty="0"/>
              <a:t>Building an</a:t>
            </a:r>
            <a:br>
              <a:rPr lang="en" sz="3600" dirty="0"/>
            </a:br>
            <a:r>
              <a:rPr lang="en" sz="4600" dirty="0"/>
              <a:t>Online Behavior Observatory</a:t>
            </a:r>
            <a:br>
              <a:rPr lang="en" sz="4600" dirty="0"/>
            </a:br>
            <a:r>
              <a:rPr lang="en" sz="3600" dirty="0"/>
              <a:t>for Healthcare</a:t>
            </a:r>
            <a:endParaRPr sz="3600" dirty="0"/>
          </a:p>
        </p:txBody>
      </p:sp>
      <p:sp>
        <p:nvSpPr>
          <p:cNvPr id="61" name="Google Shape;61;p14"/>
          <p:cNvSpPr txBox="1">
            <a:spLocks noGrp="1"/>
          </p:cNvSpPr>
          <p:nvPr>
            <p:ph type="subTitle" idx="1"/>
          </p:nvPr>
        </p:nvSpPr>
        <p:spPr>
          <a:xfrm>
            <a:off x="311700" y="2836579"/>
            <a:ext cx="8520600" cy="1559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800" dirty="0"/>
              <a:t>Henry Kautz</a:t>
            </a:r>
          </a:p>
          <a:p>
            <a:pPr marL="0" lvl="0" indent="0" algn="ctr" rtl="0">
              <a:spcBef>
                <a:spcPts val="0"/>
              </a:spcBef>
              <a:spcAft>
                <a:spcPts val="0"/>
              </a:spcAft>
              <a:buNone/>
            </a:pPr>
            <a:r>
              <a:rPr lang="en" sz="2000" dirty="0"/>
              <a:t>Professor, University of Virginia</a:t>
            </a:r>
          </a:p>
          <a:p>
            <a:pPr marL="0" lvl="0" indent="0" algn="ctr" rtl="0">
              <a:spcBef>
                <a:spcPts val="0"/>
              </a:spcBef>
              <a:spcAft>
                <a:spcPts val="0"/>
              </a:spcAft>
              <a:buNone/>
            </a:pPr>
            <a:endParaRPr lang="en" sz="2800" dirty="0"/>
          </a:p>
          <a:p>
            <a:pPr marL="0" lvl="0" indent="0" algn="ctr" rtl="0">
              <a:spcBef>
                <a:spcPts val="0"/>
              </a:spcBef>
              <a:spcAft>
                <a:spcPts val="0"/>
              </a:spcAft>
              <a:buNone/>
            </a:pPr>
            <a:r>
              <a:rPr lang="en" dirty="0"/>
              <a:t>January 2023</a:t>
            </a:r>
            <a:endParaRPr dirty="0"/>
          </a:p>
        </p:txBody>
      </p:sp>
      <p:sp>
        <p:nvSpPr>
          <p:cNvPr id="62" name="Google Shape;62;p14"/>
          <p:cNvSpPr txBox="1">
            <a:spLocks noGrp="1"/>
          </p:cNvSpPr>
          <p:nvPr>
            <p:ph type="sldNum" sz="quarter"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a:t>
            </a:fld>
            <a:endParaRPr/>
          </a:p>
        </p:txBody>
      </p:sp>
      <p:pic>
        <p:nvPicPr>
          <p:cNvPr id="2" name="Picture 1" descr="A person looking through a telescope&#10;&#10;Description automatically generated">
            <a:extLst>
              <a:ext uri="{FF2B5EF4-FFF2-40B4-BE49-F238E27FC236}">
                <a16:creationId xmlns:a16="http://schemas.microsoft.com/office/drawing/2014/main" id="{381BA25B-7BFB-3611-5F88-8E733DA3763B}"/>
              </a:ext>
            </a:extLst>
          </p:cNvPr>
          <p:cNvPicPr>
            <a:picLocks noChangeAspect="1"/>
          </p:cNvPicPr>
          <p:nvPr/>
        </p:nvPicPr>
        <p:blipFill>
          <a:blip r:embed="rId3"/>
          <a:stretch>
            <a:fillRect/>
          </a:stretch>
        </p:blipFill>
        <p:spPr>
          <a:xfrm>
            <a:off x="5744718" y="213122"/>
            <a:ext cx="2019300" cy="12573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Shape 187"/>
          <p:cNvSpPr>
            <a:spLocks noGrp="1"/>
          </p:cNvSpPr>
          <p:nvPr>
            <p:ph type="title"/>
          </p:nvPr>
        </p:nvSpPr>
        <p:spPr>
          <a:prstGeom prst="rect">
            <a:avLst/>
          </a:prstGeom>
        </p:spPr>
        <p:txBody>
          <a:bodyPr/>
          <a:lstStyle/>
          <a:p>
            <a:pPr lvl="0">
              <a:defRPr sz="1800"/>
            </a:pPr>
            <a:r>
              <a:rPr sz="4430"/>
              <a:t>Impact of Co-Location</a:t>
            </a:r>
          </a:p>
        </p:txBody>
      </p:sp>
      <p:pic>
        <p:nvPicPr>
          <p:cNvPr id="188" name="sick-colocation-influence.pdf"/>
          <p:cNvPicPr/>
          <p:nvPr/>
        </p:nvPicPr>
        <p:blipFill>
          <a:blip r:embed="rId2"/>
          <a:stretch>
            <a:fillRect/>
          </a:stretch>
        </p:blipFill>
        <p:spPr>
          <a:xfrm>
            <a:off x="2294930" y="1106905"/>
            <a:ext cx="5097157" cy="3815586"/>
          </a:xfrm>
          <a:prstGeom prst="rect">
            <a:avLst/>
          </a:prstGeom>
          <a:ln w="12700">
            <a:miter lim="400000"/>
          </a:ln>
        </p:spPr>
      </p:pic>
      <p:sp>
        <p:nvSpPr>
          <p:cNvPr id="4" name="TextBox 3"/>
          <p:cNvSpPr txBox="1"/>
          <p:nvPr/>
        </p:nvSpPr>
        <p:spPr>
          <a:xfrm>
            <a:off x="6460785" y="1623060"/>
            <a:ext cx="1197316" cy="923330"/>
          </a:xfrm>
          <a:prstGeom prst="rect">
            <a:avLst/>
          </a:prstGeom>
          <a:noFill/>
        </p:spPr>
        <p:txBody>
          <a:bodyPr wrap="square" rtlCol="0">
            <a:spAutoFit/>
          </a:bodyPr>
          <a:lstStyle/>
          <a:p>
            <a:r>
              <a:rPr lang="en-US" sz="1350" i="1" dirty="0">
                <a:solidFill>
                  <a:srgbClr val="FF0000"/>
                </a:solidFill>
              </a:rPr>
              <a:t>Impact of encountering 50+ sick users is strong  </a:t>
            </a:r>
          </a:p>
        </p:txBody>
      </p:sp>
    </p:spTree>
    <p:extLst>
      <p:ext uri="{BB962C8B-B14F-4D97-AF65-F5344CB8AC3E}">
        <p14:creationId xmlns:p14="http://schemas.microsoft.com/office/powerpoint/2010/main" val="8223556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Shape 226"/>
          <p:cNvSpPr>
            <a:spLocks noGrp="1"/>
          </p:cNvSpPr>
          <p:nvPr>
            <p:ph type="title"/>
          </p:nvPr>
        </p:nvSpPr>
        <p:spPr>
          <a:prstGeom prst="rect">
            <a:avLst/>
          </a:prstGeom>
        </p:spPr>
        <p:txBody>
          <a:bodyPr>
            <a:normAutofit/>
          </a:bodyPr>
          <a:lstStyle>
            <a:lvl1pPr defTabSz="537463">
              <a:defRPr sz="7728"/>
            </a:lvl1pPr>
          </a:lstStyle>
          <a:p>
            <a:pPr lvl="0">
              <a:defRPr sz="1800"/>
            </a:pPr>
            <a:r>
              <a:rPr sz="4076"/>
              <a:t>Factors Influencing Health</a:t>
            </a:r>
          </a:p>
        </p:txBody>
      </p:sp>
      <p:sp>
        <p:nvSpPr>
          <p:cNvPr id="2" name="Content Placeholder 1">
            <a:extLst>
              <a:ext uri="{FF2B5EF4-FFF2-40B4-BE49-F238E27FC236}">
                <a16:creationId xmlns:a16="http://schemas.microsoft.com/office/drawing/2014/main" id="{00D05007-8AC3-45D5-D727-48D9AD5A26CA}"/>
              </a:ext>
            </a:extLst>
          </p:cNvPr>
          <p:cNvSpPr>
            <a:spLocks noGrp="1"/>
          </p:cNvSpPr>
          <p:nvPr>
            <p:ph idx="1"/>
          </p:nvPr>
        </p:nvSpPr>
        <p:spPr>
          <a:xfrm>
            <a:off x="5895971" y="1397764"/>
            <a:ext cx="2619379" cy="3537848"/>
          </a:xfrm>
        </p:spPr>
        <p:txBody>
          <a:bodyPr>
            <a:normAutofit fontScale="92500"/>
          </a:bodyPr>
          <a:lstStyle/>
          <a:p>
            <a:r>
              <a:rPr lang="en-US" dirty="0"/>
              <a:t>Regression analysis using factors derived from GPS and social network measures</a:t>
            </a:r>
          </a:p>
          <a:p>
            <a:r>
              <a:rPr lang="en-US" dirty="0"/>
              <a:t>Fraction of variance in health explained by various subsets of factors</a:t>
            </a:r>
          </a:p>
          <a:p>
            <a:r>
              <a:rPr lang="en-US" dirty="0"/>
              <a:t>Poverty, Education, and Race are derived from census data for user’s home ZIP code.</a:t>
            </a:r>
          </a:p>
        </p:txBody>
      </p:sp>
      <p:pic>
        <p:nvPicPr>
          <p:cNvPr id="228" name="droppedImage.png"/>
          <p:cNvPicPr/>
          <p:nvPr/>
        </p:nvPicPr>
        <p:blipFill>
          <a:blip r:embed="rId2"/>
          <a:stretch>
            <a:fillRect/>
          </a:stretch>
        </p:blipFill>
        <p:spPr>
          <a:xfrm>
            <a:off x="580206" y="982035"/>
            <a:ext cx="5315765" cy="3866011"/>
          </a:xfrm>
          <a:prstGeom prst="rect">
            <a:avLst/>
          </a:prstGeom>
          <a:ln w="12700">
            <a:miter lim="400000"/>
          </a:ln>
        </p:spPr>
      </p:pic>
    </p:spTree>
    <p:extLst>
      <p:ext uri="{BB962C8B-B14F-4D97-AF65-F5344CB8AC3E}">
        <p14:creationId xmlns:p14="http://schemas.microsoft.com/office/powerpoint/2010/main" val="4368916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15D27-9B22-9414-C563-3568708EDE11}"/>
              </a:ext>
            </a:extLst>
          </p:cNvPr>
          <p:cNvSpPr>
            <a:spLocks noGrp="1"/>
          </p:cNvSpPr>
          <p:nvPr>
            <p:ph type="title"/>
          </p:nvPr>
        </p:nvSpPr>
        <p:spPr>
          <a:xfrm>
            <a:off x="623887" y="543050"/>
            <a:ext cx="7886700" cy="2139553"/>
          </a:xfrm>
        </p:spPr>
        <p:txBody>
          <a:bodyPr>
            <a:normAutofit/>
          </a:bodyPr>
          <a:lstStyle/>
          <a:p>
            <a:r>
              <a:rPr lang="en-US" dirty="0" err="1"/>
              <a:t>nEmesis</a:t>
            </a:r>
            <a:r>
              <a:rPr lang="en-US" dirty="0"/>
              <a:t>: Locating Sources of Food-borne Illness</a:t>
            </a:r>
          </a:p>
        </p:txBody>
      </p:sp>
      <p:sp>
        <p:nvSpPr>
          <p:cNvPr id="3" name="Text Placeholder 2">
            <a:extLst>
              <a:ext uri="{FF2B5EF4-FFF2-40B4-BE49-F238E27FC236}">
                <a16:creationId xmlns:a16="http://schemas.microsoft.com/office/drawing/2014/main" id="{CDCA964F-88AA-3761-0AFB-598519852382}"/>
              </a:ext>
            </a:extLst>
          </p:cNvPr>
          <p:cNvSpPr>
            <a:spLocks noGrp="1"/>
          </p:cNvSpPr>
          <p:nvPr>
            <p:ph type="body" idx="1"/>
          </p:nvPr>
        </p:nvSpPr>
        <p:spPr>
          <a:xfrm>
            <a:off x="623887" y="2882628"/>
            <a:ext cx="7886700" cy="1125140"/>
          </a:xfrm>
        </p:spPr>
        <p:txBody>
          <a:bodyPr/>
          <a:lstStyle/>
          <a:p>
            <a:r>
              <a:rPr lang="en-US" dirty="0"/>
              <a:t>2015-2018</a:t>
            </a:r>
          </a:p>
        </p:txBody>
      </p:sp>
      <p:sp>
        <p:nvSpPr>
          <p:cNvPr id="4" name="Slide Number Placeholder 3">
            <a:extLst>
              <a:ext uri="{FF2B5EF4-FFF2-40B4-BE49-F238E27FC236}">
                <a16:creationId xmlns:a16="http://schemas.microsoft.com/office/drawing/2014/main" id="{D6D4A817-E4FD-FA59-DC3F-23121517CDA1}"/>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12</a:t>
            </a:fld>
            <a:endParaRPr lang="en"/>
          </a:p>
        </p:txBody>
      </p:sp>
      <p:pic>
        <p:nvPicPr>
          <p:cNvPr id="6" name="Picture 5" descr="Foodborne-2.jpg">
            <a:extLst>
              <a:ext uri="{FF2B5EF4-FFF2-40B4-BE49-F238E27FC236}">
                <a16:creationId xmlns:a16="http://schemas.microsoft.com/office/drawing/2014/main" id="{466F7160-096C-B48A-BCFB-0707C8063C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2920" y="2882627"/>
            <a:ext cx="3408081" cy="2260873"/>
          </a:xfrm>
          <a:prstGeom prst="rect">
            <a:avLst/>
          </a:prstGeom>
        </p:spPr>
      </p:pic>
    </p:spTree>
    <p:extLst>
      <p:ext uri="{BB962C8B-B14F-4D97-AF65-F5344CB8AC3E}">
        <p14:creationId xmlns:p14="http://schemas.microsoft.com/office/powerpoint/2010/main" val="3718651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Foodborne Illness</a:t>
            </a:r>
          </a:p>
        </p:txBody>
      </p:sp>
      <p:sp>
        <p:nvSpPr>
          <p:cNvPr id="3" name="Content Placeholder 2"/>
          <p:cNvSpPr>
            <a:spLocks noGrp="1"/>
          </p:cNvSpPr>
          <p:nvPr>
            <p:ph idx="1"/>
          </p:nvPr>
        </p:nvSpPr>
        <p:spPr/>
        <p:txBody>
          <a:bodyPr>
            <a:normAutofit/>
          </a:bodyPr>
          <a:lstStyle/>
          <a:p>
            <a:r>
              <a:rPr lang="en-US" dirty="0"/>
              <a:t>Affects 48 million people annually in US</a:t>
            </a:r>
          </a:p>
          <a:p>
            <a:pPr lvl="1"/>
            <a:r>
              <a:rPr lang="en-US" dirty="0"/>
              <a:t>128,000 hospitalizations, 3,000 deaths</a:t>
            </a:r>
          </a:p>
          <a:p>
            <a:r>
              <a:rPr lang="en-US" dirty="0"/>
              <a:t>Primary public health tools</a:t>
            </a:r>
          </a:p>
          <a:p>
            <a:pPr lvl="1"/>
            <a:r>
              <a:rPr lang="en-US" dirty="0"/>
              <a:t>Licensing requirements</a:t>
            </a:r>
          </a:p>
          <a:p>
            <a:pPr lvl="1"/>
            <a:r>
              <a:rPr lang="en-US" dirty="0"/>
              <a:t>Inspections of food venues</a:t>
            </a:r>
          </a:p>
          <a:p>
            <a:r>
              <a:rPr lang="en-US" dirty="0"/>
              <a:t>Challenges</a:t>
            </a:r>
          </a:p>
          <a:p>
            <a:pPr lvl="1"/>
            <a:r>
              <a:rPr lang="en-US" dirty="0"/>
              <a:t>How can we target inspections more effectively?</a:t>
            </a:r>
          </a:p>
          <a:p>
            <a:pPr lvl="1"/>
            <a:r>
              <a:rPr lang="en-US" dirty="0"/>
              <a:t>How can we find problematic </a:t>
            </a:r>
            <a:r>
              <a:rPr lang="en-US" dirty="0">
                <a:solidFill>
                  <a:srgbClr val="000000"/>
                </a:solidFill>
              </a:rPr>
              <a:t>unlicensed </a:t>
            </a:r>
            <a:r>
              <a:rPr lang="en-US" dirty="0"/>
              <a:t>venues?</a:t>
            </a:r>
          </a:p>
        </p:txBody>
      </p:sp>
      <p:pic>
        <p:nvPicPr>
          <p:cNvPr id="4" name="food_poisoning_example.png">
            <a:extLst>
              <a:ext uri="{FF2B5EF4-FFF2-40B4-BE49-F238E27FC236}">
                <a16:creationId xmlns:a16="http://schemas.microsoft.com/office/drawing/2014/main" id="{3866E551-AEAD-C468-EDF4-E853929D215D}"/>
              </a:ext>
            </a:extLst>
          </p:cNvPr>
          <p:cNvPicPr/>
          <p:nvPr/>
        </p:nvPicPr>
        <p:blipFill rotWithShape="1">
          <a:blip r:embed="rId2"/>
          <a:srcRect l="19985" r="22192"/>
          <a:stretch/>
        </p:blipFill>
        <p:spPr>
          <a:xfrm>
            <a:off x="5991726" y="142376"/>
            <a:ext cx="3152274" cy="4858747"/>
          </a:xfrm>
          <a:prstGeom prst="rect">
            <a:avLst/>
          </a:prstGeom>
          <a:ln w="12700">
            <a:miter lim="400000"/>
          </a:ln>
        </p:spPr>
      </p:pic>
    </p:spTree>
    <p:extLst>
      <p:ext uri="{BB962C8B-B14F-4D97-AF65-F5344CB8AC3E}">
        <p14:creationId xmlns:p14="http://schemas.microsoft.com/office/powerpoint/2010/main" val="1640979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529_TwitterDinner_v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8205" y="1"/>
            <a:ext cx="4854932" cy="8329574"/>
          </a:xfrm>
          <a:prstGeom prst="rect">
            <a:avLst/>
          </a:prstGeom>
        </p:spPr>
      </p:pic>
    </p:spTree>
    <p:extLst>
      <p:ext uri="{BB962C8B-B14F-4D97-AF65-F5344CB8AC3E}">
        <p14:creationId xmlns:p14="http://schemas.microsoft.com/office/powerpoint/2010/main" val="3315839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1.03436E-6 4.66574E-6 L -0.00729 -0.71455 " pathEditMode="relative" ptsTypes="AA">
                                      <p:cBhvr>
                                        <p:cTn id="6" dur="20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Las Vegas Trial</a:t>
            </a:r>
          </a:p>
        </p:txBody>
      </p:sp>
      <p:sp>
        <p:nvSpPr>
          <p:cNvPr id="3" name="Content Placeholder 2"/>
          <p:cNvSpPr>
            <a:spLocks noGrp="1"/>
          </p:cNvSpPr>
          <p:nvPr>
            <p:ph idx="1"/>
          </p:nvPr>
        </p:nvSpPr>
        <p:spPr>
          <a:xfrm>
            <a:off x="628650" y="1369218"/>
            <a:ext cx="4593055" cy="3263504"/>
          </a:xfrm>
        </p:spPr>
        <p:txBody>
          <a:bodyPr/>
          <a:lstStyle/>
          <a:p>
            <a:r>
              <a:rPr lang="en-US" dirty="0"/>
              <a:t>3-month trial by Southern Nevada Health District (Las Vegas)</a:t>
            </a:r>
          </a:p>
          <a:p>
            <a:r>
              <a:rPr lang="en-US" dirty="0"/>
              <a:t>Venues with highest predicted risk flagged for inspection</a:t>
            </a:r>
          </a:p>
          <a:p>
            <a:pPr lvl="1"/>
            <a:r>
              <a:rPr lang="en-US" dirty="0"/>
              <a:t>Paired control venues also inspected</a:t>
            </a:r>
          </a:p>
          <a:p>
            <a:pPr lvl="1"/>
            <a:r>
              <a:rPr lang="en-US" dirty="0"/>
              <a:t>71 adaptive / 71 control inspections</a:t>
            </a:r>
          </a:p>
          <a:p>
            <a:pPr lvl="1"/>
            <a:r>
              <a:rPr lang="en-US" dirty="0"/>
              <a:t>Inspectors blind to which are </a:t>
            </a:r>
            <a:br>
              <a:rPr lang="en-US" dirty="0"/>
            </a:br>
            <a:r>
              <a:rPr lang="en-US" dirty="0"/>
              <a:t>adaptive</a:t>
            </a:r>
          </a:p>
        </p:txBody>
      </p:sp>
      <p:pic>
        <p:nvPicPr>
          <p:cNvPr id="4" name="Picture 3">
            <a:extLst>
              <a:ext uri="{FF2B5EF4-FFF2-40B4-BE49-F238E27FC236}">
                <a16:creationId xmlns:a16="http://schemas.microsoft.com/office/drawing/2014/main" id="{C99F93F1-159D-E53D-2021-F507B3F6F744}"/>
              </a:ext>
            </a:extLst>
          </p:cNvPr>
          <p:cNvPicPr>
            <a:picLocks noChangeAspect="1"/>
          </p:cNvPicPr>
          <p:nvPr/>
        </p:nvPicPr>
        <p:blipFill>
          <a:blip r:embed="rId2"/>
          <a:stretch>
            <a:fillRect/>
          </a:stretch>
        </p:blipFill>
        <p:spPr>
          <a:xfrm>
            <a:off x="5323690" y="0"/>
            <a:ext cx="3820310" cy="5143500"/>
          </a:xfrm>
          <a:prstGeom prst="rect">
            <a:avLst/>
          </a:prstGeom>
        </p:spPr>
      </p:pic>
    </p:spTree>
    <p:extLst>
      <p:ext uri="{BB962C8B-B14F-4D97-AF65-F5344CB8AC3E}">
        <p14:creationId xmlns:p14="http://schemas.microsoft.com/office/powerpoint/2010/main" val="33903378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a:t>
            </a:r>
          </a:p>
        </p:txBody>
      </p:sp>
      <p:sp>
        <p:nvSpPr>
          <p:cNvPr id="3" name="Content Placeholder 2"/>
          <p:cNvSpPr>
            <a:spLocks noGrp="1"/>
          </p:cNvSpPr>
          <p:nvPr>
            <p:ph idx="1"/>
          </p:nvPr>
        </p:nvSpPr>
        <p:spPr/>
        <p:txBody>
          <a:bodyPr>
            <a:normAutofit lnSpcReduction="10000"/>
          </a:bodyPr>
          <a:lstStyle/>
          <a:p>
            <a:r>
              <a:rPr lang="en-US" dirty="0"/>
              <a:t>Adaptive inspections uncover more violations</a:t>
            </a:r>
          </a:p>
          <a:p>
            <a:pPr lvl="1"/>
            <a:r>
              <a:rPr lang="en-US" dirty="0"/>
              <a:t>9 demerits </a:t>
            </a:r>
            <a:r>
              <a:rPr lang="en-US" dirty="0" err="1"/>
              <a:t>vs</a:t>
            </a:r>
            <a:r>
              <a:rPr lang="en-US" dirty="0"/>
              <a:t> 6 demerits (p = 0.019)</a:t>
            </a:r>
          </a:p>
          <a:p>
            <a:pPr lvl="1"/>
            <a:r>
              <a:rPr lang="en-US" dirty="0"/>
              <a:t>57% more “C grades” discovered</a:t>
            </a:r>
          </a:p>
          <a:p>
            <a:r>
              <a:rPr lang="en-US" dirty="0"/>
              <a:t>Adaptive inspections estimated to prevent 71 infections and 4 hospitalizations during trial</a:t>
            </a:r>
          </a:p>
          <a:p>
            <a:r>
              <a:rPr lang="en-US" dirty="0" err="1"/>
              <a:t>nEmesis</a:t>
            </a:r>
            <a:r>
              <a:rPr lang="en-US" dirty="0"/>
              <a:t> alerted health department to an unlicensed seafood venue</a:t>
            </a:r>
          </a:p>
          <a:p>
            <a:r>
              <a:rPr lang="en-US" dirty="0"/>
              <a:t>System replicated with similar results using Google search data instead of Twitter </a:t>
            </a:r>
          </a:p>
          <a:p>
            <a:pPr lvl="1"/>
            <a:r>
              <a:rPr lang="en-US" dirty="0"/>
              <a:t>Chicago and Las Vegas</a:t>
            </a:r>
          </a:p>
          <a:p>
            <a:pPr lvl="1"/>
            <a:r>
              <a:rPr lang="en-US" dirty="0" err="1"/>
              <a:t>Sadilek</a:t>
            </a:r>
            <a:r>
              <a:rPr lang="en-US" dirty="0"/>
              <a:t> et al., </a:t>
            </a:r>
            <a:r>
              <a:rPr lang="en-US" dirty="0" err="1"/>
              <a:t>npj</a:t>
            </a:r>
            <a:r>
              <a:rPr lang="en-US" dirty="0"/>
              <a:t> Digital Med 1, 36 (2018)</a:t>
            </a:r>
          </a:p>
        </p:txBody>
      </p:sp>
      <p:pic>
        <p:nvPicPr>
          <p:cNvPr id="4" name="Picture 3" descr="fish1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7950" y="582216"/>
            <a:ext cx="2057400" cy="1371600"/>
          </a:xfrm>
          <a:prstGeom prst="rect">
            <a:avLst/>
          </a:prstGeom>
        </p:spPr>
      </p:pic>
    </p:spTree>
    <p:extLst>
      <p:ext uri="{BB962C8B-B14F-4D97-AF65-F5344CB8AC3E}">
        <p14:creationId xmlns:p14="http://schemas.microsoft.com/office/powerpoint/2010/main" val="14513007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C5930-BD17-B59A-C7E3-47C499AF5095}"/>
              </a:ext>
            </a:extLst>
          </p:cNvPr>
          <p:cNvSpPr>
            <a:spLocks noGrp="1"/>
          </p:cNvSpPr>
          <p:nvPr>
            <p:ph type="title"/>
          </p:nvPr>
        </p:nvSpPr>
        <p:spPr/>
        <p:txBody>
          <a:bodyPr/>
          <a:lstStyle/>
          <a:p>
            <a:r>
              <a:rPr lang="en-US" dirty="0"/>
              <a:t>MEW: </a:t>
            </a:r>
            <a:r>
              <a:rPr lang="en-US" b="1" dirty="0">
                <a:solidFill>
                  <a:srgbClr val="C297AB"/>
                </a:solidFill>
              </a:rPr>
              <a:t>M</a:t>
            </a:r>
            <a:r>
              <a:rPr lang="en-US" dirty="0"/>
              <a:t>ental Health </a:t>
            </a:r>
            <a:r>
              <a:rPr lang="en-US" b="1" dirty="0">
                <a:solidFill>
                  <a:srgbClr val="C297AB"/>
                </a:solidFill>
              </a:rPr>
              <a:t>E</a:t>
            </a:r>
            <a:r>
              <a:rPr lang="en-US" dirty="0"/>
              <a:t>valuation from </a:t>
            </a:r>
            <a:r>
              <a:rPr lang="en-US" b="1" dirty="0">
                <a:solidFill>
                  <a:srgbClr val="C297AB"/>
                </a:solidFill>
              </a:rPr>
              <a:t>W</a:t>
            </a:r>
            <a:r>
              <a:rPr lang="en-US" dirty="0"/>
              <a:t>eb Data</a:t>
            </a:r>
          </a:p>
        </p:txBody>
      </p:sp>
      <p:sp>
        <p:nvSpPr>
          <p:cNvPr id="3" name="Text Placeholder 2">
            <a:extLst>
              <a:ext uri="{FF2B5EF4-FFF2-40B4-BE49-F238E27FC236}">
                <a16:creationId xmlns:a16="http://schemas.microsoft.com/office/drawing/2014/main" id="{058A0D38-AFA7-7293-696E-C3D140563560}"/>
              </a:ext>
            </a:extLst>
          </p:cNvPr>
          <p:cNvSpPr>
            <a:spLocks noGrp="1"/>
          </p:cNvSpPr>
          <p:nvPr>
            <p:ph type="body" idx="1"/>
          </p:nvPr>
        </p:nvSpPr>
        <p:spPr/>
        <p:txBody>
          <a:bodyPr/>
          <a:lstStyle/>
          <a:p>
            <a:r>
              <a:rPr lang="en-US" dirty="0"/>
              <a:t>2019-2021</a:t>
            </a:r>
          </a:p>
        </p:txBody>
      </p:sp>
      <p:sp>
        <p:nvSpPr>
          <p:cNvPr id="4" name="Slide Number Placeholder 3">
            <a:extLst>
              <a:ext uri="{FF2B5EF4-FFF2-40B4-BE49-F238E27FC236}">
                <a16:creationId xmlns:a16="http://schemas.microsoft.com/office/drawing/2014/main" id="{871EF4FD-5389-8AE4-9F25-A271213C88B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17</a:t>
            </a:fld>
            <a:endParaRPr lang="en"/>
          </a:p>
        </p:txBody>
      </p:sp>
      <p:pic>
        <p:nvPicPr>
          <p:cNvPr id="7" name="Picture 6" descr="A cartoon of a pink animal&#10;&#10;Description automatically generated">
            <a:extLst>
              <a:ext uri="{FF2B5EF4-FFF2-40B4-BE49-F238E27FC236}">
                <a16:creationId xmlns:a16="http://schemas.microsoft.com/office/drawing/2014/main" id="{EA4FD1B6-382F-0D06-B26D-C39F1060F64F}"/>
              </a:ext>
            </a:extLst>
          </p:cNvPr>
          <p:cNvPicPr>
            <a:picLocks noChangeAspect="1"/>
          </p:cNvPicPr>
          <p:nvPr/>
        </p:nvPicPr>
        <p:blipFill>
          <a:blip r:embed="rId2"/>
          <a:stretch>
            <a:fillRect/>
          </a:stretch>
        </p:blipFill>
        <p:spPr>
          <a:xfrm>
            <a:off x="5131468" y="2804570"/>
            <a:ext cx="2189748" cy="2236537"/>
          </a:xfrm>
          <a:prstGeom prst="rect">
            <a:avLst/>
          </a:prstGeom>
        </p:spPr>
      </p:pic>
    </p:spTree>
    <p:extLst>
      <p:ext uri="{BB962C8B-B14F-4D97-AF65-F5344CB8AC3E}">
        <p14:creationId xmlns:p14="http://schemas.microsoft.com/office/powerpoint/2010/main" val="28855855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Prevalence of Mental Illness</a:t>
            </a:r>
            <a:endParaRPr dirty="0"/>
          </a:p>
        </p:txBody>
      </p:sp>
      <p:sp>
        <p:nvSpPr>
          <p:cNvPr id="2" name="Content Placeholder 1">
            <a:extLst>
              <a:ext uri="{FF2B5EF4-FFF2-40B4-BE49-F238E27FC236}">
                <a16:creationId xmlns:a16="http://schemas.microsoft.com/office/drawing/2014/main" id="{A58FEA02-EB5D-54BB-9EA8-5EB9867464C8}"/>
              </a:ext>
            </a:extLst>
          </p:cNvPr>
          <p:cNvSpPr>
            <a:spLocks noGrp="1"/>
          </p:cNvSpPr>
          <p:nvPr>
            <p:ph idx="1"/>
          </p:nvPr>
        </p:nvSpPr>
        <p:spPr/>
        <p:txBody>
          <a:bodyPr>
            <a:normAutofit/>
          </a:bodyPr>
          <a:lstStyle/>
          <a:p>
            <a:r>
              <a:rPr lang="en-US" dirty="0"/>
              <a:t>25% of adults suffer from mental illness</a:t>
            </a:r>
          </a:p>
          <a:p>
            <a:r>
              <a:rPr lang="en-US" dirty="0"/>
              <a:t>Large increase in mental illness about among high-school and college-age youth since 2019</a:t>
            </a:r>
          </a:p>
          <a:p>
            <a:r>
              <a:rPr lang="en-US" dirty="0"/>
              <a:t>Most mental illness is untreated</a:t>
            </a:r>
          </a:p>
          <a:p>
            <a:pPr lvl="1"/>
            <a:r>
              <a:rPr lang="en-US" dirty="0"/>
              <a:t>60% if youth with major depression receive no treatment</a:t>
            </a:r>
          </a:p>
        </p:txBody>
      </p:sp>
      <p:sp>
        <p:nvSpPr>
          <p:cNvPr id="70" name="Google Shape;70;p15"/>
          <p:cNvSpPr txBox="1">
            <a:spLocks noGrp="1"/>
          </p:cNvSpPr>
          <p:nvPr>
            <p:ph type="sldNum" sz="quarter"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18</a:t>
            </a:fld>
            <a:endParaRPr/>
          </a:p>
        </p:txBody>
      </p:sp>
      <p:pic>
        <p:nvPicPr>
          <p:cNvPr id="4" name="Picture 3" descr="A child holding her head with her hands&#10;&#10;Description automatically generated">
            <a:extLst>
              <a:ext uri="{FF2B5EF4-FFF2-40B4-BE49-F238E27FC236}">
                <a16:creationId xmlns:a16="http://schemas.microsoft.com/office/drawing/2014/main" id="{A7012C88-CAE6-CFC8-3C4C-CD5B2B160C03}"/>
              </a:ext>
            </a:extLst>
          </p:cNvPr>
          <p:cNvPicPr>
            <a:picLocks noChangeAspect="1"/>
          </p:cNvPicPr>
          <p:nvPr/>
        </p:nvPicPr>
        <p:blipFill>
          <a:blip r:embed="rId3"/>
          <a:stretch>
            <a:fillRect/>
          </a:stretch>
        </p:blipFill>
        <p:spPr>
          <a:xfrm>
            <a:off x="6756226" y="2755726"/>
            <a:ext cx="2387774" cy="2387774"/>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FABE0-3619-DF07-AE55-6ECF947CFA5F}"/>
              </a:ext>
            </a:extLst>
          </p:cNvPr>
          <p:cNvSpPr>
            <a:spLocks noGrp="1"/>
          </p:cNvSpPr>
          <p:nvPr>
            <p:ph type="title"/>
          </p:nvPr>
        </p:nvSpPr>
        <p:spPr/>
        <p:txBody>
          <a:bodyPr/>
          <a:lstStyle/>
          <a:p>
            <a:r>
              <a:rPr lang="en-US" dirty="0"/>
              <a:t>Traditional Mental Health Care</a:t>
            </a:r>
          </a:p>
        </p:txBody>
      </p:sp>
      <p:sp>
        <p:nvSpPr>
          <p:cNvPr id="3" name="Content Placeholder 2">
            <a:extLst>
              <a:ext uri="{FF2B5EF4-FFF2-40B4-BE49-F238E27FC236}">
                <a16:creationId xmlns:a16="http://schemas.microsoft.com/office/drawing/2014/main" id="{33F193CC-235C-B355-0A33-6664250A1354}"/>
              </a:ext>
            </a:extLst>
          </p:cNvPr>
          <p:cNvSpPr>
            <a:spLocks noGrp="1"/>
          </p:cNvSpPr>
          <p:nvPr>
            <p:ph idx="1"/>
          </p:nvPr>
        </p:nvSpPr>
        <p:spPr>
          <a:xfrm>
            <a:off x="628650" y="1369218"/>
            <a:ext cx="6523712" cy="3500438"/>
          </a:xfrm>
        </p:spPr>
        <p:txBody>
          <a:bodyPr>
            <a:normAutofit/>
          </a:bodyPr>
          <a:lstStyle/>
          <a:p>
            <a:r>
              <a:rPr lang="en-US" i="1" dirty="0"/>
              <a:t>Patient</a:t>
            </a:r>
            <a:r>
              <a:rPr lang="en-US" dirty="0"/>
              <a:t> must proactively seek care</a:t>
            </a:r>
          </a:p>
          <a:p>
            <a:r>
              <a:rPr lang="en-US" dirty="0"/>
              <a:t>Mental illness symptoms may be triggered by life events that </a:t>
            </a:r>
            <a:r>
              <a:rPr lang="en-US" i="1" dirty="0"/>
              <a:t>recede</a:t>
            </a:r>
            <a:r>
              <a:rPr lang="en-US" dirty="0"/>
              <a:t> by the time patient meets provider</a:t>
            </a:r>
          </a:p>
          <a:p>
            <a:r>
              <a:rPr lang="en-US" dirty="0"/>
              <a:t>Reliance on </a:t>
            </a:r>
            <a:r>
              <a:rPr lang="en-US" i="1" dirty="0"/>
              <a:t>patient self-report </a:t>
            </a:r>
            <a:r>
              <a:rPr lang="en-US" dirty="0"/>
              <a:t>makes diagnosis difficult when patient unintentionally or deliberately </a:t>
            </a:r>
            <a:r>
              <a:rPr lang="en-US" i="1" dirty="0"/>
              <a:t>conceals </a:t>
            </a:r>
            <a:r>
              <a:rPr lang="en-US" dirty="0"/>
              <a:t>information</a:t>
            </a:r>
          </a:p>
          <a:p>
            <a:r>
              <a:rPr lang="en-US" dirty="0">
                <a:solidFill>
                  <a:srgbClr val="FF0000"/>
                </a:solidFill>
              </a:rPr>
              <a:t>Can we create a scalable way to continuously screen a population for potential mental health concerns?</a:t>
            </a:r>
          </a:p>
          <a:p>
            <a:endParaRPr lang="en-US" dirty="0"/>
          </a:p>
        </p:txBody>
      </p:sp>
      <p:sp>
        <p:nvSpPr>
          <p:cNvPr id="4" name="Slide Number Placeholder 3">
            <a:extLst>
              <a:ext uri="{FF2B5EF4-FFF2-40B4-BE49-F238E27FC236}">
                <a16:creationId xmlns:a16="http://schemas.microsoft.com/office/drawing/2014/main" id="{5FA33D9F-698E-7009-D7C6-9CF7098F897D}"/>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19</a:t>
            </a:fld>
            <a:endParaRPr lang="en"/>
          </a:p>
        </p:txBody>
      </p:sp>
      <p:pic>
        <p:nvPicPr>
          <p:cNvPr id="6" name="Picture 5" descr="A person and person sitting in chairs&#10;&#10;Description automatically generated">
            <a:extLst>
              <a:ext uri="{FF2B5EF4-FFF2-40B4-BE49-F238E27FC236}">
                <a16:creationId xmlns:a16="http://schemas.microsoft.com/office/drawing/2014/main" id="{C829BA68-F5AE-02B0-E911-90670D29AD44}"/>
              </a:ext>
            </a:extLst>
          </p:cNvPr>
          <p:cNvPicPr>
            <a:picLocks noChangeAspect="1"/>
          </p:cNvPicPr>
          <p:nvPr/>
        </p:nvPicPr>
        <p:blipFill>
          <a:blip r:embed="rId2"/>
          <a:stretch>
            <a:fillRect/>
          </a:stretch>
        </p:blipFill>
        <p:spPr>
          <a:xfrm>
            <a:off x="7152362" y="0"/>
            <a:ext cx="1991638" cy="1991638"/>
          </a:xfrm>
          <a:prstGeom prst="rect">
            <a:avLst/>
          </a:prstGeom>
        </p:spPr>
      </p:pic>
    </p:spTree>
    <p:extLst>
      <p:ext uri="{BB962C8B-B14F-4D97-AF65-F5344CB8AC3E}">
        <p14:creationId xmlns:p14="http://schemas.microsoft.com/office/powerpoint/2010/main" val="2516068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EC5F0-5286-6B4F-FBF1-0D7E8D90AB7F}"/>
              </a:ext>
            </a:extLst>
          </p:cNvPr>
          <p:cNvSpPr>
            <a:spLocks noGrp="1"/>
          </p:cNvSpPr>
          <p:nvPr>
            <p:ph type="title"/>
          </p:nvPr>
        </p:nvSpPr>
        <p:spPr/>
        <p:txBody>
          <a:bodyPr/>
          <a:lstStyle/>
          <a:p>
            <a:r>
              <a:rPr lang="en-US" dirty="0"/>
              <a:t>About Me</a:t>
            </a:r>
          </a:p>
        </p:txBody>
      </p:sp>
      <p:sp>
        <p:nvSpPr>
          <p:cNvPr id="3" name="Content Placeholder 2">
            <a:extLst>
              <a:ext uri="{FF2B5EF4-FFF2-40B4-BE49-F238E27FC236}">
                <a16:creationId xmlns:a16="http://schemas.microsoft.com/office/drawing/2014/main" id="{393DD533-CCB5-F7E3-87A4-CA920F9D75C9}"/>
              </a:ext>
            </a:extLst>
          </p:cNvPr>
          <p:cNvSpPr>
            <a:spLocks noGrp="1"/>
          </p:cNvSpPr>
          <p:nvPr>
            <p:ph idx="1"/>
          </p:nvPr>
        </p:nvSpPr>
        <p:spPr/>
        <p:txBody>
          <a:bodyPr>
            <a:normAutofit fontScale="92500" lnSpcReduction="10000"/>
          </a:bodyPr>
          <a:lstStyle/>
          <a:p>
            <a:r>
              <a:rPr lang="en-US" dirty="0"/>
              <a:t>AT&amp;T Bell Labs (1987-2000): Logical knowledge representation, practical satisfiability testing, randomized search algorithms</a:t>
            </a:r>
          </a:p>
          <a:p>
            <a:r>
              <a:rPr lang="en-US" dirty="0"/>
              <a:t>University of Washington (2000-2007): Speed-up techniques for search, AI for assistive technology, location-based activity recognition</a:t>
            </a:r>
          </a:p>
          <a:p>
            <a:r>
              <a:rPr lang="en-US" dirty="0"/>
              <a:t>University of Rochester (2007-2018): AI for assistive technology, social media analytics</a:t>
            </a:r>
          </a:p>
          <a:p>
            <a:r>
              <a:rPr lang="en-US" dirty="0"/>
              <a:t>National Science Foundation (2018-2022): Director of division that funds AI and HCI</a:t>
            </a:r>
          </a:p>
          <a:p>
            <a:r>
              <a:rPr lang="en-US" dirty="0"/>
              <a:t>WAYO Radio DJ (2023): Roots of Jazz and Blues with King Henry, archived at https://</a:t>
            </a:r>
            <a:r>
              <a:rPr lang="en-US" dirty="0" err="1"/>
              <a:t>henrykautz.com</a:t>
            </a:r>
            <a:endParaRPr lang="en-US" dirty="0"/>
          </a:p>
          <a:p>
            <a:r>
              <a:rPr lang="en-US" dirty="0"/>
              <a:t>University of Virginia (2024)</a:t>
            </a:r>
          </a:p>
        </p:txBody>
      </p:sp>
      <p:sp>
        <p:nvSpPr>
          <p:cNvPr id="4" name="Slide Number Placeholder 3">
            <a:extLst>
              <a:ext uri="{FF2B5EF4-FFF2-40B4-BE49-F238E27FC236}">
                <a16:creationId xmlns:a16="http://schemas.microsoft.com/office/drawing/2014/main" id="{3A87DAF3-0CA4-9066-5DBB-E371114CA48A}"/>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2</a:t>
            </a:fld>
            <a:endParaRPr lang="en"/>
          </a:p>
        </p:txBody>
      </p:sp>
      <p:pic>
        <p:nvPicPr>
          <p:cNvPr id="6" name="Picture 5" descr="A group of people playing instruments&#10;&#10;Description automatically generated">
            <a:extLst>
              <a:ext uri="{FF2B5EF4-FFF2-40B4-BE49-F238E27FC236}">
                <a16:creationId xmlns:a16="http://schemas.microsoft.com/office/drawing/2014/main" id="{9049D830-3AE8-314A-6E82-B77FAE39000C}"/>
              </a:ext>
            </a:extLst>
          </p:cNvPr>
          <p:cNvPicPr>
            <a:picLocks noChangeAspect="1"/>
          </p:cNvPicPr>
          <p:nvPr/>
        </p:nvPicPr>
        <p:blipFill>
          <a:blip r:embed="rId2"/>
          <a:stretch>
            <a:fillRect/>
          </a:stretch>
        </p:blipFill>
        <p:spPr>
          <a:xfrm>
            <a:off x="4921758" y="1180372"/>
            <a:ext cx="2923794" cy="2189192"/>
          </a:xfrm>
          <a:prstGeom prst="rect">
            <a:avLst/>
          </a:prstGeom>
        </p:spPr>
      </p:pic>
    </p:spTree>
    <p:extLst>
      <p:ext uri="{BB962C8B-B14F-4D97-AF65-F5344CB8AC3E}">
        <p14:creationId xmlns:p14="http://schemas.microsoft.com/office/powerpoint/2010/main" val="2805633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8"/>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Why Not Rely on Public Social Media Data?</a:t>
            </a:r>
            <a:endParaRPr dirty="0"/>
          </a:p>
        </p:txBody>
      </p:sp>
      <p:sp>
        <p:nvSpPr>
          <p:cNvPr id="107" name="Google Shape;107;p18"/>
          <p:cNvSpPr txBox="1">
            <a:spLocks noGrp="1"/>
          </p:cNvSpPr>
          <p:nvPr>
            <p:ph type="sldNum" sz="quarter"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20</a:t>
            </a:fld>
            <a:endParaRPr/>
          </a:p>
        </p:txBody>
      </p:sp>
      <p:sp>
        <p:nvSpPr>
          <p:cNvPr id="3" name="Content Placeholder 2">
            <a:extLst>
              <a:ext uri="{FF2B5EF4-FFF2-40B4-BE49-F238E27FC236}">
                <a16:creationId xmlns:a16="http://schemas.microsoft.com/office/drawing/2014/main" id="{045E0F9E-D814-9360-B030-A1CBCD0B494E}"/>
              </a:ext>
            </a:extLst>
          </p:cNvPr>
          <p:cNvSpPr>
            <a:spLocks noGrp="1"/>
          </p:cNvSpPr>
          <p:nvPr>
            <p:ph idx="1"/>
          </p:nvPr>
        </p:nvSpPr>
        <p:spPr>
          <a:xfrm>
            <a:off x="1090289" y="1268016"/>
            <a:ext cx="7886700" cy="3263504"/>
          </a:xfrm>
        </p:spPr>
        <p:txBody>
          <a:bodyPr>
            <a:normAutofit/>
          </a:bodyPr>
          <a:lstStyle/>
          <a:p>
            <a:pPr>
              <a:lnSpc>
                <a:spcPct val="110000"/>
              </a:lnSpc>
            </a:pPr>
            <a:r>
              <a:rPr lang="en-US" dirty="0"/>
              <a:t>Many researchers have attempted to derive a mental health signal from users’ social media posts</a:t>
            </a:r>
          </a:p>
          <a:p>
            <a:pPr>
              <a:lnSpc>
                <a:spcPct val="110000"/>
              </a:lnSpc>
            </a:pPr>
            <a:r>
              <a:rPr lang="en-US" dirty="0"/>
              <a:t>Limitations</a:t>
            </a:r>
          </a:p>
          <a:p>
            <a:pPr lvl="1">
              <a:lnSpc>
                <a:spcPct val="110000"/>
              </a:lnSpc>
            </a:pPr>
            <a:r>
              <a:rPr lang="en-US" dirty="0"/>
              <a:t>People frequently </a:t>
            </a:r>
            <a:r>
              <a:rPr lang="en-US" dirty="0">
                <a:solidFill>
                  <a:srgbClr val="FF0000"/>
                </a:solidFill>
              </a:rPr>
              <a:t>self-censor </a:t>
            </a:r>
            <a:r>
              <a:rPr lang="en-US" dirty="0"/>
              <a:t>and deliberately create </a:t>
            </a:r>
            <a:r>
              <a:rPr lang="en-US" dirty="0">
                <a:solidFill>
                  <a:srgbClr val="FF0000"/>
                </a:solidFill>
              </a:rPr>
              <a:t>false self-images</a:t>
            </a:r>
          </a:p>
          <a:p>
            <a:pPr lvl="1">
              <a:lnSpc>
                <a:spcPct val="110000"/>
              </a:lnSpc>
            </a:pPr>
            <a:r>
              <a:rPr lang="en-US" dirty="0"/>
              <a:t>Studies rarely have access to </a:t>
            </a:r>
            <a:r>
              <a:rPr lang="en-US" dirty="0">
                <a:solidFill>
                  <a:srgbClr val="FF0000"/>
                </a:solidFill>
              </a:rPr>
              <a:t>ground truth </a:t>
            </a:r>
            <a:r>
              <a:rPr lang="en-US" dirty="0"/>
              <a:t>of subjects’ mental health</a:t>
            </a:r>
          </a:p>
          <a:p>
            <a:pPr lvl="1">
              <a:lnSpc>
                <a:spcPct val="110000"/>
              </a:lnSpc>
            </a:pPr>
            <a:r>
              <a:rPr lang="en-US" dirty="0"/>
              <a:t>Often require to </a:t>
            </a:r>
            <a:r>
              <a:rPr lang="en-US" dirty="0">
                <a:solidFill>
                  <a:srgbClr val="FF0000"/>
                </a:solidFill>
              </a:rPr>
              <a:t>proprietary data</a:t>
            </a:r>
          </a:p>
          <a:p>
            <a:pPr lvl="1">
              <a:lnSpc>
                <a:spcPct val="110000"/>
              </a:lnSpc>
            </a:pPr>
            <a:r>
              <a:rPr lang="en-US" dirty="0"/>
              <a:t>Have provided </a:t>
            </a:r>
            <a:r>
              <a:rPr lang="en-US" dirty="0">
                <a:solidFill>
                  <a:srgbClr val="FF0000"/>
                </a:solidFill>
              </a:rPr>
              <a:t>no</a:t>
            </a:r>
            <a:r>
              <a:rPr lang="en-US" dirty="0"/>
              <a:t> general, scalable, and privacy-preserving data tools</a:t>
            </a:r>
          </a:p>
        </p:txBody>
      </p:sp>
      <p:pic>
        <p:nvPicPr>
          <p:cNvPr id="5" name="Picture 4" descr="A blue and white logo&#10;&#10;Description automatically generated">
            <a:extLst>
              <a:ext uri="{FF2B5EF4-FFF2-40B4-BE49-F238E27FC236}">
                <a16:creationId xmlns:a16="http://schemas.microsoft.com/office/drawing/2014/main" id="{97767834-D8BB-177B-C2FC-82D93792E662}"/>
              </a:ext>
            </a:extLst>
          </p:cNvPr>
          <p:cNvPicPr>
            <a:picLocks noChangeAspect="1"/>
          </p:cNvPicPr>
          <p:nvPr/>
        </p:nvPicPr>
        <p:blipFill>
          <a:blip r:embed="rId3"/>
          <a:stretch>
            <a:fillRect/>
          </a:stretch>
        </p:blipFill>
        <p:spPr>
          <a:xfrm>
            <a:off x="9002" y="914401"/>
            <a:ext cx="850467" cy="850467"/>
          </a:xfrm>
          <a:prstGeom prst="rect">
            <a:avLst/>
          </a:prstGeom>
        </p:spPr>
      </p:pic>
      <p:pic>
        <p:nvPicPr>
          <p:cNvPr id="7" name="Picture 6" descr="A black and white square with a white x&#10;&#10;Description automatically generated">
            <a:extLst>
              <a:ext uri="{FF2B5EF4-FFF2-40B4-BE49-F238E27FC236}">
                <a16:creationId xmlns:a16="http://schemas.microsoft.com/office/drawing/2014/main" id="{DC879D1F-CD35-286E-506E-F0006A026BE0}"/>
              </a:ext>
            </a:extLst>
          </p:cNvPr>
          <p:cNvPicPr>
            <a:picLocks noChangeAspect="1"/>
          </p:cNvPicPr>
          <p:nvPr/>
        </p:nvPicPr>
        <p:blipFill>
          <a:blip r:embed="rId4"/>
          <a:stretch>
            <a:fillRect/>
          </a:stretch>
        </p:blipFill>
        <p:spPr>
          <a:xfrm>
            <a:off x="-19294" y="1755986"/>
            <a:ext cx="878763" cy="878763"/>
          </a:xfrm>
          <a:prstGeom prst="rect">
            <a:avLst/>
          </a:prstGeom>
        </p:spPr>
      </p:pic>
      <p:pic>
        <p:nvPicPr>
          <p:cNvPr id="9" name="Picture 8" descr="A white face with a antenna on an orange circle&#10;&#10;Description automatically generated">
            <a:extLst>
              <a:ext uri="{FF2B5EF4-FFF2-40B4-BE49-F238E27FC236}">
                <a16:creationId xmlns:a16="http://schemas.microsoft.com/office/drawing/2014/main" id="{E04E2F51-1533-5259-D38D-6ABF043E9FD1}"/>
              </a:ext>
            </a:extLst>
          </p:cNvPr>
          <p:cNvPicPr>
            <a:picLocks noChangeAspect="1"/>
          </p:cNvPicPr>
          <p:nvPr/>
        </p:nvPicPr>
        <p:blipFill>
          <a:blip r:embed="rId5"/>
          <a:stretch>
            <a:fillRect/>
          </a:stretch>
        </p:blipFill>
        <p:spPr>
          <a:xfrm>
            <a:off x="9002" y="2635339"/>
            <a:ext cx="850467" cy="850467"/>
          </a:xfrm>
          <a:prstGeom prst="rect">
            <a:avLst/>
          </a:prstGeom>
        </p:spPr>
      </p:pic>
      <p:pic>
        <p:nvPicPr>
          <p:cNvPr id="11" name="Picture 10" descr="A white and blue logo&#10;&#10;Description automatically generated">
            <a:extLst>
              <a:ext uri="{FF2B5EF4-FFF2-40B4-BE49-F238E27FC236}">
                <a16:creationId xmlns:a16="http://schemas.microsoft.com/office/drawing/2014/main" id="{89779F64-08F1-B7AD-E878-A4E7C03C7F15}"/>
              </a:ext>
            </a:extLst>
          </p:cNvPr>
          <p:cNvPicPr>
            <a:picLocks noChangeAspect="1"/>
          </p:cNvPicPr>
          <p:nvPr/>
        </p:nvPicPr>
        <p:blipFill>
          <a:blip r:embed="rId6"/>
          <a:stretch>
            <a:fillRect/>
          </a:stretch>
        </p:blipFill>
        <p:spPr>
          <a:xfrm>
            <a:off x="-7522" y="3501096"/>
            <a:ext cx="850467" cy="850467"/>
          </a:xfrm>
          <a:prstGeom prst="rect">
            <a:avLst/>
          </a:prstGeom>
        </p:spPr>
      </p:pic>
    </p:spTree>
    <p:extLst>
      <p:ext uri="{BB962C8B-B14F-4D97-AF65-F5344CB8AC3E}">
        <p14:creationId xmlns:p14="http://schemas.microsoft.com/office/powerpoint/2010/main" val="1189930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23"/>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Data Sources</a:t>
            </a:r>
            <a:endParaRPr dirty="0"/>
          </a:p>
        </p:txBody>
      </p:sp>
      <p:sp>
        <p:nvSpPr>
          <p:cNvPr id="208" name="Google Shape;208;p23"/>
          <p:cNvSpPr txBox="1">
            <a:spLocks noGrp="1"/>
          </p:cNvSpPr>
          <p:nvPr>
            <p:ph type="sldNum" sz="quarter"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21</a:t>
            </a:fld>
            <a:endParaRPr/>
          </a:p>
        </p:txBody>
      </p:sp>
      <p:sp>
        <p:nvSpPr>
          <p:cNvPr id="3" name="Content Placeholder 2">
            <a:extLst>
              <a:ext uri="{FF2B5EF4-FFF2-40B4-BE49-F238E27FC236}">
                <a16:creationId xmlns:a16="http://schemas.microsoft.com/office/drawing/2014/main" id="{B66EB00D-C473-A5C7-A4CA-39272F8A0832}"/>
              </a:ext>
            </a:extLst>
          </p:cNvPr>
          <p:cNvSpPr>
            <a:spLocks noGrp="1"/>
          </p:cNvSpPr>
          <p:nvPr>
            <p:ph idx="1"/>
          </p:nvPr>
        </p:nvSpPr>
        <p:spPr>
          <a:xfrm>
            <a:off x="628650" y="1369218"/>
            <a:ext cx="7886700" cy="3357018"/>
          </a:xfrm>
        </p:spPr>
        <p:txBody>
          <a:bodyPr>
            <a:normAutofit lnSpcReduction="10000"/>
          </a:bodyPr>
          <a:lstStyle/>
          <a:p>
            <a:r>
              <a:rPr lang="en-US" dirty="0"/>
              <a:t>Ground truth</a:t>
            </a:r>
          </a:p>
          <a:p>
            <a:pPr lvl="1"/>
            <a:r>
              <a:rPr lang="en-US" dirty="0"/>
              <a:t>Age, gender, academic, demographic</a:t>
            </a:r>
          </a:p>
          <a:p>
            <a:pPr lvl="1"/>
            <a:r>
              <a:rPr lang="en-US" dirty="0"/>
              <a:t>Depression: Patient Health Questionnaire (PHQ-9)</a:t>
            </a:r>
          </a:p>
          <a:p>
            <a:pPr lvl="1"/>
            <a:r>
              <a:rPr lang="en-US" dirty="0"/>
              <a:t>Anxiety: Generalized Anxiety Disorder (GAD-7)</a:t>
            </a:r>
          </a:p>
          <a:p>
            <a:pPr lvl="1"/>
            <a:r>
              <a:rPr lang="en-US" dirty="0"/>
              <a:t>Rosenberg Self-Esteem Scale</a:t>
            </a:r>
          </a:p>
          <a:p>
            <a:r>
              <a:rPr lang="en-US" dirty="0"/>
              <a:t>Online behavior: Google Takeout</a:t>
            </a:r>
          </a:p>
          <a:p>
            <a:pPr lvl="1"/>
            <a:r>
              <a:rPr lang="en-US" dirty="0"/>
              <a:t>Google search history</a:t>
            </a:r>
          </a:p>
          <a:p>
            <a:pPr lvl="1"/>
            <a:r>
              <a:rPr lang="en-US" dirty="0"/>
              <a:t>YouTube viewing history</a:t>
            </a:r>
          </a:p>
          <a:p>
            <a:pPr lvl="1"/>
            <a:r>
              <a:rPr lang="en-US" dirty="0">
                <a:solidFill>
                  <a:schemeClr val="bg2">
                    <a:lumMod val="75000"/>
                  </a:schemeClr>
                </a:solidFill>
              </a:rPr>
              <a:t>Chrome browser history</a:t>
            </a:r>
          </a:p>
          <a:p>
            <a:pPr lvl="1"/>
            <a:r>
              <a:rPr lang="en-US" dirty="0">
                <a:solidFill>
                  <a:schemeClr val="bg2">
                    <a:lumMod val="75000"/>
                  </a:schemeClr>
                </a:solidFill>
              </a:rPr>
              <a:t>GPS history</a:t>
            </a:r>
          </a:p>
          <a:p>
            <a:pPr lvl="1"/>
            <a:r>
              <a:rPr lang="en-US" dirty="0">
                <a:solidFill>
                  <a:schemeClr val="bg2">
                    <a:lumMod val="75000"/>
                  </a:schemeClr>
                </a:solidFill>
              </a:rPr>
              <a:t>Google Photos …</a:t>
            </a:r>
          </a:p>
        </p:txBody>
      </p:sp>
      <p:pic>
        <p:nvPicPr>
          <p:cNvPr id="5" name="Picture 4" descr="A survey form with a check box&#10;&#10;Description automatically generated with medium confidence">
            <a:extLst>
              <a:ext uri="{FF2B5EF4-FFF2-40B4-BE49-F238E27FC236}">
                <a16:creationId xmlns:a16="http://schemas.microsoft.com/office/drawing/2014/main" id="{8737AD83-64B6-6267-72FA-22E36E82184C}"/>
              </a:ext>
            </a:extLst>
          </p:cNvPr>
          <p:cNvPicPr>
            <a:picLocks noChangeAspect="1"/>
          </p:cNvPicPr>
          <p:nvPr/>
        </p:nvPicPr>
        <p:blipFill>
          <a:blip r:embed="rId3"/>
          <a:stretch>
            <a:fillRect/>
          </a:stretch>
        </p:blipFill>
        <p:spPr>
          <a:xfrm>
            <a:off x="5890703" y="417264"/>
            <a:ext cx="3191894" cy="4524935"/>
          </a:xfrm>
          <a:prstGeom prst="rect">
            <a:avLst/>
          </a:prstGeom>
        </p:spPr>
      </p:pic>
    </p:spTree>
    <p:extLst>
      <p:ext uri="{BB962C8B-B14F-4D97-AF65-F5344CB8AC3E}">
        <p14:creationId xmlns:p14="http://schemas.microsoft.com/office/powerpoint/2010/main" val="244655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24"/>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Mew Platform</a:t>
            </a:r>
            <a:endParaRPr dirty="0"/>
          </a:p>
        </p:txBody>
      </p:sp>
      <p:sp>
        <p:nvSpPr>
          <p:cNvPr id="221" name="Google Shape;221;p24"/>
          <p:cNvSpPr txBox="1">
            <a:spLocks noGrp="1"/>
          </p:cNvSpPr>
          <p:nvPr>
            <p:ph type="sldNum" sz="quarter"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22</a:t>
            </a:fld>
            <a:endParaRPr/>
          </a:p>
        </p:txBody>
      </p:sp>
      <p:pic>
        <p:nvPicPr>
          <p:cNvPr id="214" name="Google Shape;214;p24"/>
          <p:cNvPicPr preferRelativeResize="0"/>
          <p:nvPr/>
        </p:nvPicPr>
        <p:blipFill>
          <a:blip r:embed="rId3">
            <a:alphaModFix/>
          </a:blip>
          <a:stretch>
            <a:fillRect/>
          </a:stretch>
        </p:blipFill>
        <p:spPr>
          <a:xfrm>
            <a:off x="1120844" y="1041625"/>
            <a:ext cx="6742654" cy="38209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9CDF4CD-1270-59F8-6DD9-BF4B38F2B06A}"/>
              </a:ext>
            </a:extLst>
          </p:cNvPr>
          <p:cNvSpPr>
            <a:spLocks noGrp="1"/>
          </p:cNvSpPr>
          <p:nvPr>
            <p:ph idx="1"/>
          </p:nvPr>
        </p:nvSpPr>
        <p:spPr/>
        <p:txBody>
          <a:bodyPr/>
          <a:lstStyle/>
          <a:p>
            <a:r>
              <a:rPr lang="en-US" dirty="0"/>
              <a:t>Given online data at time T, detect anxiety (GADS-7&gt;9) at time T</a:t>
            </a:r>
          </a:p>
          <a:p>
            <a:r>
              <a:rPr lang="en-US" dirty="0"/>
              <a:t>Given GADS-7 score at time T1 and online data at times T1 and T2, predict GADS-7 score at time T2</a:t>
            </a:r>
          </a:p>
        </p:txBody>
      </p:sp>
      <p:sp>
        <p:nvSpPr>
          <p:cNvPr id="565" name="Google Shape;565;p47"/>
          <p:cNvSpPr txBox="1">
            <a:spLocks noGrp="1"/>
          </p:cNvSpPr>
          <p:nvPr>
            <p:ph type="sldNum" sz="quarter"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23</a:t>
            </a:fld>
            <a:endParaRPr/>
          </a:p>
        </p:txBody>
      </p:sp>
      <p:pic>
        <p:nvPicPr>
          <p:cNvPr id="5" name="Google Shape;586;p48">
            <a:extLst>
              <a:ext uri="{FF2B5EF4-FFF2-40B4-BE49-F238E27FC236}">
                <a16:creationId xmlns:a16="http://schemas.microsoft.com/office/drawing/2014/main" id="{EA5E6C68-1A3A-5050-4164-4E98F9886307}"/>
              </a:ext>
            </a:extLst>
          </p:cNvPr>
          <p:cNvPicPr preferRelativeResize="0"/>
          <p:nvPr/>
        </p:nvPicPr>
        <p:blipFill>
          <a:blip r:embed="rId3">
            <a:alphaModFix/>
          </a:blip>
          <a:stretch>
            <a:fillRect/>
          </a:stretch>
        </p:blipFill>
        <p:spPr>
          <a:xfrm>
            <a:off x="1678243" y="2341084"/>
            <a:ext cx="5630180" cy="2597389"/>
          </a:xfrm>
          <a:prstGeom prst="rect">
            <a:avLst/>
          </a:prstGeom>
          <a:noFill/>
          <a:ln>
            <a:noFill/>
          </a:ln>
        </p:spPr>
      </p:pic>
      <p:sp>
        <p:nvSpPr>
          <p:cNvPr id="7" name="Title 6">
            <a:extLst>
              <a:ext uri="{FF2B5EF4-FFF2-40B4-BE49-F238E27FC236}">
                <a16:creationId xmlns:a16="http://schemas.microsoft.com/office/drawing/2014/main" id="{54F96BBF-AA11-17F3-501C-4FF0004DC8B0}"/>
              </a:ext>
            </a:extLst>
          </p:cNvPr>
          <p:cNvSpPr>
            <a:spLocks noGrp="1"/>
          </p:cNvSpPr>
          <p:nvPr>
            <p:ph type="title"/>
          </p:nvPr>
        </p:nvSpPr>
        <p:spPr/>
        <p:txBody>
          <a:bodyPr>
            <a:normAutofit fontScale="90000"/>
          </a:bodyPr>
          <a:lstStyle/>
          <a:p>
            <a:r>
              <a:rPr lang="en-US" dirty="0"/>
              <a:t>Anxiety Detection &amp; Prediction Longitudinal Study</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pic>
        <p:nvPicPr>
          <p:cNvPr id="697" name="Google Shape;697;p55"/>
          <p:cNvPicPr preferRelativeResize="0"/>
          <p:nvPr/>
        </p:nvPicPr>
        <p:blipFill rotWithShape="1">
          <a:blip r:embed="rId3">
            <a:alphaModFix/>
          </a:blip>
          <a:srcRect b="17658"/>
          <a:stretch/>
        </p:blipFill>
        <p:spPr>
          <a:xfrm>
            <a:off x="2991373" y="1238440"/>
            <a:ext cx="5795226" cy="3631216"/>
          </a:xfrm>
          <a:prstGeom prst="rect">
            <a:avLst/>
          </a:prstGeom>
          <a:noFill/>
          <a:ln>
            <a:noFill/>
          </a:ln>
        </p:spPr>
      </p:pic>
      <p:sp>
        <p:nvSpPr>
          <p:cNvPr id="6" name="Title 5">
            <a:extLst>
              <a:ext uri="{FF2B5EF4-FFF2-40B4-BE49-F238E27FC236}">
                <a16:creationId xmlns:a16="http://schemas.microsoft.com/office/drawing/2014/main" id="{9D6ABC68-B8C3-52BE-8397-7B62E0379A15}"/>
              </a:ext>
            </a:extLst>
          </p:cNvPr>
          <p:cNvSpPr>
            <a:spLocks noGrp="1"/>
          </p:cNvSpPr>
          <p:nvPr>
            <p:ph type="title"/>
          </p:nvPr>
        </p:nvSpPr>
        <p:spPr/>
        <p:txBody>
          <a:bodyPr/>
          <a:lstStyle/>
          <a:p>
            <a:r>
              <a:rPr lang="en-US" dirty="0"/>
              <a:t>Task 1: </a:t>
            </a:r>
            <a:r>
              <a:rPr lang="en-US" dirty="0" err="1"/>
              <a:t>Online</a:t>
            </a:r>
            <a:r>
              <a:rPr lang="en-US" baseline="-25000" dirty="0" err="1"/>
              <a:t>T</a:t>
            </a:r>
            <a:r>
              <a:rPr lang="en-US" sz="2400" dirty="0" err="1">
                <a:sym typeface="Wingdings" pitchFamily="2" charset="2"/>
              </a:rPr>
              <a:t></a:t>
            </a:r>
            <a:r>
              <a:rPr lang="en-US" dirty="0" err="1">
                <a:sym typeface="Wingdings" pitchFamily="2" charset="2"/>
              </a:rPr>
              <a:t>Score</a:t>
            </a:r>
            <a:r>
              <a:rPr lang="en-US" baseline="-25000" dirty="0" err="1">
                <a:sym typeface="Wingdings" pitchFamily="2" charset="2"/>
              </a:rPr>
              <a:t>T</a:t>
            </a:r>
            <a:endParaRPr lang="en-US" baseline="-25000" dirty="0"/>
          </a:p>
        </p:txBody>
      </p:sp>
      <p:sp>
        <p:nvSpPr>
          <p:cNvPr id="696" name="Google Shape;696;p55"/>
          <p:cNvSpPr txBox="1">
            <a:spLocks noGrp="1"/>
          </p:cNvSpPr>
          <p:nvPr>
            <p:ph type="sldNum" sz="quarter"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24</a:t>
            </a:fld>
            <a:endParaRPr/>
          </a:p>
        </p:txBody>
      </p:sp>
      <p:sp>
        <p:nvSpPr>
          <p:cNvPr id="7" name="Content Placeholder 6">
            <a:extLst>
              <a:ext uri="{FF2B5EF4-FFF2-40B4-BE49-F238E27FC236}">
                <a16:creationId xmlns:a16="http://schemas.microsoft.com/office/drawing/2014/main" id="{C0E6D159-D4EB-0C95-5599-ABEBFBB3B307}"/>
              </a:ext>
            </a:extLst>
          </p:cNvPr>
          <p:cNvSpPr>
            <a:spLocks noGrp="1"/>
          </p:cNvSpPr>
          <p:nvPr>
            <p:ph idx="1"/>
          </p:nvPr>
        </p:nvSpPr>
        <p:spPr>
          <a:xfrm>
            <a:off x="628650" y="1369218"/>
            <a:ext cx="2797596" cy="3263504"/>
          </a:xfrm>
        </p:spPr>
        <p:txBody>
          <a:bodyPr/>
          <a:lstStyle/>
          <a:p>
            <a:r>
              <a:rPr lang="en-US" dirty="0"/>
              <a:t>Given online data at time T, detect anxiety (GADS-7&gt;9) at time T</a:t>
            </a:r>
          </a:p>
          <a:p>
            <a:r>
              <a:rPr lang="en-US" dirty="0"/>
              <a:t>Random Forest</a:t>
            </a:r>
          </a:p>
          <a:p>
            <a:r>
              <a:rPr lang="en-US" dirty="0"/>
              <a:t>5-fold cross validation</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72" name="Google Shape;772;p60"/>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Task 2: Score</a:t>
            </a:r>
            <a:r>
              <a:rPr lang="en-US" baseline="-25000" dirty="0"/>
              <a:t>T1</a:t>
            </a:r>
            <a:r>
              <a:rPr lang="en-US" dirty="0"/>
              <a:t>, Online</a:t>
            </a:r>
            <a:r>
              <a:rPr lang="en-US" baseline="-25000" dirty="0"/>
              <a:t>T1</a:t>
            </a:r>
            <a:r>
              <a:rPr lang="en-US" dirty="0"/>
              <a:t>, Online</a:t>
            </a:r>
            <a:r>
              <a:rPr lang="en-US" baseline="-25000" dirty="0"/>
              <a:t>T2</a:t>
            </a:r>
            <a:r>
              <a:rPr lang="en-US" dirty="0"/>
              <a:t> </a:t>
            </a:r>
            <a:r>
              <a:rPr lang="en-US" sz="2400" dirty="0">
                <a:sym typeface="Wingdings" pitchFamily="2" charset="2"/>
              </a:rPr>
              <a:t></a:t>
            </a:r>
            <a:r>
              <a:rPr lang="en-US" dirty="0">
                <a:sym typeface="Wingdings" pitchFamily="2" charset="2"/>
              </a:rPr>
              <a:t> Score</a:t>
            </a:r>
            <a:r>
              <a:rPr lang="en-US" baseline="-25000" dirty="0">
                <a:sym typeface="Wingdings" pitchFamily="2" charset="2"/>
              </a:rPr>
              <a:t>T2</a:t>
            </a:r>
            <a:endParaRPr dirty="0"/>
          </a:p>
        </p:txBody>
      </p:sp>
      <p:sp>
        <p:nvSpPr>
          <p:cNvPr id="773" name="Google Shape;773;p60"/>
          <p:cNvSpPr txBox="1">
            <a:spLocks noGrp="1"/>
          </p:cNvSpPr>
          <p:nvPr>
            <p:ph type="sldNum" sz="quarter"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25</a:t>
            </a:fld>
            <a:endParaRPr/>
          </a:p>
        </p:txBody>
      </p:sp>
      <p:pic>
        <p:nvPicPr>
          <p:cNvPr id="774" name="Google Shape;774;p60"/>
          <p:cNvPicPr preferRelativeResize="0"/>
          <p:nvPr/>
        </p:nvPicPr>
        <p:blipFill rotWithShape="1">
          <a:blip r:embed="rId3">
            <a:alphaModFix/>
          </a:blip>
          <a:srcRect l="9620" r="10649" b="31453"/>
          <a:stretch/>
        </p:blipFill>
        <p:spPr>
          <a:xfrm>
            <a:off x="364354" y="1268016"/>
            <a:ext cx="7501689" cy="3342543"/>
          </a:xfrm>
          <a:prstGeom prst="rect">
            <a:avLst/>
          </a:prstGeom>
          <a:noFill/>
          <a:ln>
            <a:noFill/>
          </a:ln>
        </p:spPr>
      </p:pic>
      <p:pic>
        <p:nvPicPr>
          <p:cNvPr id="2" name="Google Shape;774;p60">
            <a:extLst>
              <a:ext uri="{FF2B5EF4-FFF2-40B4-BE49-F238E27FC236}">
                <a16:creationId xmlns:a16="http://schemas.microsoft.com/office/drawing/2014/main" id="{340B0903-D31B-C734-9E17-5548593B7A51}"/>
              </a:ext>
            </a:extLst>
          </p:cNvPr>
          <p:cNvPicPr preferRelativeResize="0"/>
          <p:nvPr/>
        </p:nvPicPr>
        <p:blipFill rotWithShape="1">
          <a:blip r:embed="rId3">
            <a:alphaModFix/>
          </a:blip>
          <a:srcRect l="9620" r="10649" b="31453"/>
          <a:stretch/>
        </p:blipFill>
        <p:spPr>
          <a:xfrm>
            <a:off x="821155" y="1268015"/>
            <a:ext cx="7501689" cy="3342543"/>
          </a:xfrm>
          <a:prstGeom prst="rect">
            <a:avLst/>
          </a:prstGeom>
          <a:noFill/>
          <a:ln>
            <a:noFill/>
          </a:ln>
        </p:spPr>
      </p:pic>
      <p:sp>
        <p:nvSpPr>
          <p:cNvPr id="6" name="Rectangle 5">
            <a:extLst>
              <a:ext uri="{FF2B5EF4-FFF2-40B4-BE49-F238E27FC236}">
                <a16:creationId xmlns:a16="http://schemas.microsoft.com/office/drawing/2014/main" id="{928B36F8-6934-E561-FEA5-411B4134C37E}"/>
              </a:ext>
            </a:extLst>
          </p:cNvPr>
          <p:cNvSpPr/>
          <p:nvPr/>
        </p:nvSpPr>
        <p:spPr>
          <a:xfrm>
            <a:off x="4030558" y="2150076"/>
            <a:ext cx="1008739" cy="21171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12C87D3-B48A-910A-34DA-3DA1607D30F9}"/>
              </a:ext>
            </a:extLst>
          </p:cNvPr>
          <p:cNvSpPr txBox="1"/>
          <p:nvPr/>
        </p:nvSpPr>
        <p:spPr>
          <a:xfrm>
            <a:off x="4067628" y="2164809"/>
            <a:ext cx="1008739" cy="738664"/>
          </a:xfrm>
          <a:prstGeom prst="rect">
            <a:avLst/>
          </a:prstGeom>
          <a:solidFill>
            <a:schemeClr val="bg1"/>
          </a:solidFill>
        </p:spPr>
        <p:txBody>
          <a:bodyPr wrap="square" rtlCol="0">
            <a:spAutoFit/>
          </a:bodyPr>
          <a:lstStyle/>
          <a:p>
            <a:pPr algn="ctr"/>
            <a:r>
              <a:rPr lang="en-US" sz="1400" dirty="0"/>
              <a:t>Least </a:t>
            </a:r>
          </a:p>
          <a:p>
            <a:pPr algn="ctr"/>
            <a:r>
              <a:rPr lang="en-US" sz="1400" dirty="0"/>
              <a:t>Squares</a:t>
            </a:r>
          </a:p>
          <a:p>
            <a:pPr algn="ctr"/>
            <a:r>
              <a:rPr lang="en-US" sz="1400" dirty="0"/>
              <a:t>Regression</a:t>
            </a:r>
          </a:p>
        </p:txBody>
      </p:sp>
      <p:sp>
        <p:nvSpPr>
          <p:cNvPr id="4" name="TextBox 3">
            <a:extLst>
              <a:ext uri="{FF2B5EF4-FFF2-40B4-BE49-F238E27FC236}">
                <a16:creationId xmlns:a16="http://schemas.microsoft.com/office/drawing/2014/main" id="{562E2902-C479-F4A7-0560-2B40AE19DE7A}"/>
              </a:ext>
            </a:extLst>
          </p:cNvPr>
          <p:cNvSpPr txBox="1"/>
          <p:nvPr/>
        </p:nvSpPr>
        <p:spPr>
          <a:xfrm>
            <a:off x="4030558" y="2877499"/>
            <a:ext cx="1093742" cy="523220"/>
          </a:xfrm>
          <a:prstGeom prst="rect">
            <a:avLst/>
          </a:prstGeom>
          <a:solidFill>
            <a:schemeClr val="bg1"/>
          </a:solidFill>
        </p:spPr>
        <p:txBody>
          <a:bodyPr wrap="square" rtlCol="0">
            <a:spAutoFit/>
          </a:bodyPr>
          <a:lstStyle/>
          <a:p>
            <a:pPr algn="ctr"/>
            <a:r>
              <a:rPr lang="en-US" sz="1400" dirty="0"/>
              <a:t>Gradient</a:t>
            </a:r>
          </a:p>
          <a:p>
            <a:pPr algn="ctr"/>
            <a:r>
              <a:rPr lang="en-US" sz="1400" dirty="0"/>
              <a:t>Boosting</a:t>
            </a:r>
          </a:p>
        </p:txBody>
      </p:sp>
      <p:sp>
        <p:nvSpPr>
          <p:cNvPr id="5" name="TextBox 4">
            <a:extLst>
              <a:ext uri="{FF2B5EF4-FFF2-40B4-BE49-F238E27FC236}">
                <a16:creationId xmlns:a16="http://schemas.microsoft.com/office/drawing/2014/main" id="{342C4CA8-2BCC-EE2C-C3B3-B7A0175FD12D}"/>
              </a:ext>
            </a:extLst>
          </p:cNvPr>
          <p:cNvSpPr txBox="1"/>
          <p:nvPr/>
        </p:nvSpPr>
        <p:spPr>
          <a:xfrm>
            <a:off x="3945555" y="3449330"/>
            <a:ext cx="1093742" cy="738664"/>
          </a:xfrm>
          <a:prstGeom prst="rect">
            <a:avLst/>
          </a:prstGeom>
          <a:solidFill>
            <a:schemeClr val="bg1"/>
          </a:solidFill>
        </p:spPr>
        <p:txBody>
          <a:bodyPr wrap="square" rtlCol="0">
            <a:spAutoFit/>
          </a:bodyPr>
          <a:lstStyle/>
          <a:p>
            <a:pPr algn="ctr"/>
            <a:r>
              <a:rPr lang="en-US" sz="1400" dirty="0"/>
              <a:t>Gaussian</a:t>
            </a:r>
            <a:br>
              <a:rPr lang="en-US" sz="1400" dirty="0"/>
            </a:br>
            <a:r>
              <a:rPr lang="en-US" sz="1400" dirty="0"/>
              <a:t>Process</a:t>
            </a:r>
          </a:p>
          <a:p>
            <a:pPr algn="ctr"/>
            <a:r>
              <a:rPr lang="en-US" sz="1400" dirty="0"/>
              <a:t>Regression</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966D0-27AA-D653-3C25-4C8CB75D1FA1}"/>
              </a:ext>
            </a:extLst>
          </p:cNvPr>
          <p:cNvSpPr>
            <a:spLocks noGrp="1"/>
          </p:cNvSpPr>
          <p:nvPr>
            <p:ph type="title"/>
          </p:nvPr>
        </p:nvSpPr>
        <p:spPr>
          <a:xfrm>
            <a:off x="524827" y="1302545"/>
            <a:ext cx="7886700" cy="2139553"/>
          </a:xfrm>
        </p:spPr>
        <p:txBody>
          <a:bodyPr>
            <a:normAutofit/>
          </a:bodyPr>
          <a:lstStyle/>
          <a:p>
            <a:r>
              <a:rPr lang="en-US" dirty="0"/>
              <a:t>Building an Online Behavior Observatory for Healthcare</a:t>
            </a:r>
          </a:p>
        </p:txBody>
      </p:sp>
      <p:sp>
        <p:nvSpPr>
          <p:cNvPr id="3" name="Text Placeholder 2">
            <a:extLst>
              <a:ext uri="{FF2B5EF4-FFF2-40B4-BE49-F238E27FC236}">
                <a16:creationId xmlns:a16="http://schemas.microsoft.com/office/drawing/2014/main" id="{3B21E92C-E4A0-6854-6DDD-52655B1E3C29}"/>
              </a:ext>
            </a:extLst>
          </p:cNvPr>
          <p:cNvSpPr>
            <a:spLocks noGrp="1"/>
          </p:cNvSpPr>
          <p:nvPr>
            <p:ph type="body" idx="1"/>
          </p:nvPr>
        </p:nvSpPr>
        <p:spPr/>
        <p:txBody>
          <a:bodyPr/>
          <a:lstStyle/>
          <a:p>
            <a:r>
              <a:rPr lang="en-US" dirty="0"/>
              <a:t>Now in Progress</a:t>
            </a:r>
          </a:p>
        </p:txBody>
      </p:sp>
      <p:sp>
        <p:nvSpPr>
          <p:cNvPr id="4" name="Slide Number Placeholder 3">
            <a:extLst>
              <a:ext uri="{FF2B5EF4-FFF2-40B4-BE49-F238E27FC236}">
                <a16:creationId xmlns:a16="http://schemas.microsoft.com/office/drawing/2014/main" id="{2C3F0AE2-09F2-BB14-8C8C-E1EBD935637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26</a:t>
            </a:fld>
            <a:endParaRPr lang="en"/>
          </a:p>
        </p:txBody>
      </p:sp>
      <p:pic>
        <p:nvPicPr>
          <p:cNvPr id="8" name="Picture 7" descr="A person looking through a telescope&#10;&#10;Description automatically generated">
            <a:extLst>
              <a:ext uri="{FF2B5EF4-FFF2-40B4-BE49-F238E27FC236}">
                <a16:creationId xmlns:a16="http://schemas.microsoft.com/office/drawing/2014/main" id="{C41DF29A-A050-1249-843B-72DE34E3F36F}"/>
              </a:ext>
            </a:extLst>
          </p:cNvPr>
          <p:cNvPicPr>
            <a:picLocks noChangeAspect="1"/>
          </p:cNvPicPr>
          <p:nvPr/>
        </p:nvPicPr>
        <p:blipFill>
          <a:blip r:embed="rId2"/>
          <a:stretch>
            <a:fillRect/>
          </a:stretch>
        </p:blipFill>
        <p:spPr>
          <a:xfrm>
            <a:off x="4775454" y="673895"/>
            <a:ext cx="2019300" cy="1257300"/>
          </a:xfrm>
          <a:prstGeom prst="rect">
            <a:avLst/>
          </a:prstGeom>
        </p:spPr>
      </p:pic>
    </p:spTree>
    <p:extLst>
      <p:ext uri="{BB962C8B-B14F-4D97-AF65-F5344CB8AC3E}">
        <p14:creationId xmlns:p14="http://schemas.microsoft.com/office/powerpoint/2010/main" val="24900848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EC4DA-8E2A-5B7E-9A86-FEA40505890D}"/>
              </a:ext>
            </a:extLst>
          </p:cNvPr>
          <p:cNvSpPr>
            <a:spLocks noGrp="1"/>
          </p:cNvSpPr>
          <p:nvPr>
            <p:ph type="title"/>
          </p:nvPr>
        </p:nvSpPr>
        <p:spPr/>
        <p:txBody>
          <a:bodyPr/>
          <a:lstStyle/>
          <a:p>
            <a:r>
              <a:rPr lang="en-US" dirty="0"/>
              <a:t>Motivation</a:t>
            </a:r>
          </a:p>
        </p:txBody>
      </p:sp>
      <p:sp>
        <p:nvSpPr>
          <p:cNvPr id="3" name="Content Placeholder 2">
            <a:extLst>
              <a:ext uri="{FF2B5EF4-FFF2-40B4-BE49-F238E27FC236}">
                <a16:creationId xmlns:a16="http://schemas.microsoft.com/office/drawing/2014/main" id="{F5E82A53-27A3-F67A-ACFD-3067C922D090}"/>
              </a:ext>
            </a:extLst>
          </p:cNvPr>
          <p:cNvSpPr>
            <a:spLocks noGrp="1"/>
          </p:cNvSpPr>
          <p:nvPr>
            <p:ph idx="1"/>
          </p:nvPr>
        </p:nvSpPr>
        <p:spPr/>
        <p:txBody>
          <a:bodyPr>
            <a:normAutofit fontScale="92500" lnSpcReduction="10000"/>
          </a:bodyPr>
          <a:lstStyle/>
          <a:p>
            <a:r>
              <a:rPr lang="en-US" dirty="0"/>
              <a:t>Previous studies relied on one-off systems to gather data</a:t>
            </a:r>
          </a:p>
          <a:p>
            <a:pPr lvl="1"/>
            <a:r>
              <a:rPr lang="en-US" dirty="0"/>
              <a:t>Require CS expertise to modify</a:t>
            </a:r>
          </a:p>
          <a:p>
            <a:pPr lvl="1"/>
            <a:r>
              <a:rPr lang="en-US" dirty="0"/>
              <a:t>Takes months for Human Subject Review Board approval</a:t>
            </a:r>
          </a:p>
          <a:p>
            <a:pPr lvl="1"/>
            <a:r>
              <a:rPr lang="en-US" dirty="0"/>
              <a:t>Limited to one or two data sources</a:t>
            </a:r>
          </a:p>
          <a:p>
            <a:pPr lvl="1"/>
            <a:r>
              <a:rPr lang="en-US" dirty="0"/>
              <a:t>Not open source</a:t>
            </a:r>
          </a:p>
          <a:p>
            <a:pPr lvl="1"/>
            <a:r>
              <a:rPr lang="en-US" dirty="0"/>
              <a:t>Only useable for research, not clinical practice</a:t>
            </a:r>
          </a:p>
          <a:p>
            <a:r>
              <a:rPr lang="en-US" dirty="0">
                <a:solidFill>
                  <a:srgbClr val="FF0000"/>
                </a:solidFill>
              </a:rPr>
              <a:t>Goal: Online Behavior Observatory</a:t>
            </a:r>
          </a:p>
          <a:p>
            <a:pPr lvl="1"/>
            <a:r>
              <a:rPr lang="en-US" dirty="0">
                <a:solidFill>
                  <a:schemeClr val="accent1"/>
                </a:solidFill>
              </a:rPr>
              <a:t>Modular and open source</a:t>
            </a:r>
          </a:p>
          <a:p>
            <a:pPr lvl="1"/>
            <a:r>
              <a:rPr lang="en-US" dirty="0">
                <a:solidFill>
                  <a:schemeClr val="accent1"/>
                </a:solidFill>
              </a:rPr>
              <a:t>Customizable by non-CS experts</a:t>
            </a:r>
          </a:p>
          <a:p>
            <a:pPr lvl="1"/>
            <a:r>
              <a:rPr lang="en-US" dirty="0">
                <a:solidFill>
                  <a:schemeClr val="accent1"/>
                </a:solidFill>
              </a:rPr>
              <a:t>HIPAA compliant</a:t>
            </a:r>
          </a:p>
          <a:p>
            <a:pPr lvl="1"/>
            <a:r>
              <a:rPr lang="en-US" dirty="0">
                <a:solidFill>
                  <a:schemeClr val="accent1"/>
                </a:solidFill>
              </a:rPr>
              <a:t>Include Therapist and Patient Dashboards</a:t>
            </a:r>
          </a:p>
          <a:p>
            <a:pPr lvl="1"/>
            <a:r>
              <a:rPr lang="en-US" dirty="0">
                <a:solidFill>
                  <a:schemeClr val="accent1"/>
                </a:solidFill>
              </a:rPr>
              <a:t>Support truly informed consent</a:t>
            </a:r>
          </a:p>
        </p:txBody>
      </p:sp>
      <p:sp>
        <p:nvSpPr>
          <p:cNvPr id="4" name="Slide Number Placeholder 3">
            <a:extLst>
              <a:ext uri="{FF2B5EF4-FFF2-40B4-BE49-F238E27FC236}">
                <a16:creationId xmlns:a16="http://schemas.microsoft.com/office/drawing/2014/main" id="{46077EE7-5E22-E9FB-154C-A15F3011F86E}"/>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27</a:t>
            </a:fld>
            <a:endParaRPr lang="en"/>
          </a:p>
        </p:txBody>
      </p:sp>
    </p:spTree>
    <p:extLst>
      <p:ext uri="{BB962C8B-B14F-4D97-AF65-F5344CB8AC3E}">
        <p14:creationId xmlns:p14="http://schemas.microsoft.com/office/powerpoint/2010/main" val="155131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56B1CBD-D81E-9A2A-0566-C553230AAB69}"/>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28</a:t>
            </a:fld>
            <a:endParaRPr lang="en"/>
          </a:p>
        </p:txBody>
      </p:sp>
      <p:pic>
        <p:nvPicPr>
          <p:cNvPr id="4" name="Picture 3" descr="A black cloud with a black background&#10;&#10;Description automatically generated">
            <a:extLst>
              <a:ext uri="{FF2B5EF4-FFF2-40B4-BE49-F238E27FC236}">
                <a16:creationId xmlns:a16="http://schemas.microsoft.com/office/drawing/2014/main" id="{6C276191-665C-434B-4022-E8DF6FCE1CBB}"/>
              </a:ext>
            </a:extLst>
          </p:cNvPr>
          <p:cNvPicPr>
            <a:picLocks noChangeAspect="1"/>
          </p:cNvPicPr>
          <p:nvPr/>
        </p:nvPicPr>
        <p:blipFill>
          <a:blip r:embed="rId2"/>
          <a:stretch>
            <a:fillRect/>
          </a:stretch>
        </p:blipFill>
        <p:spPr>
          <a:xfrm>
            <a:off x="1977204" y="386713"/>
            <a:ext cx="5378429" cy="2991984"/>
          </a:xfrm>
          <a:prstGeom prst="rect">
            <a:avLst/>
          </a:prstGeom>
        </p:spPr>
      </p:pic>
      <p:pic>
        <p:nvPicPr>
          <p:cNvPr id="10" name="Graphic 9">
            <a:extLst>
              <a:ext uri="{FF2B5EF4-FFF2-40B4-BE49-F238E27FC236}">
                <a16:creationId xmlns:a16="http://schemas.microsoft.com/office/drawing/2014/main" id="{19B7B674-8F73-A26A-4815-5F6F60E211A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9337" y="1096088"/>
            <a:ext cx="725750" cy="725750"/>
          </a:xfrm>
          <a:prstGeom prst="rect">
            <a:avLst/>
          </a:prstGeom>
        </p:spPr>
      </p:pic>
      <p:pic>
        <p:nvPicPr>
          <p:cNvPr id="12" name="Picture 11" descr="A colorful letter g&#10;&#10;Description automatically generated">
            <a:extLst>
              <a:ext uri="{FF2B5EF4-FFF2-40B4-BE49-F238E27FC236}">
                <a16:creationId xmlns:a16="http://schemas.microsoft.com/office/drawing/2014/main" id="{EDAEBEC1-F4B2-F59C-A7FD-71CBA7AABAC1}"/>
              </a:ext>
            </a:extLst>
          </p:cNvPr>
          <p:cNvPicPr>
            <a:picLocks noChangeAspect="1"/>
          </p:cNvPicPr>
          <p:nvPr/>
        </p:nvPicPr>
        <p:blipFill>
          <a:blip r:embed="rId5"/>
          <a:stretch>
            <a:fillRect/>
          </a:stretch>
        </p:blipFill>
        <p:spPr>
          <a:xfrm>
            <a:off x="407833" y="1932671"/>
            <a:ext cx="622853" cy="622853"/>
          </a:xfrm>
          <a:prstGeom prst="rect">
            <a:avLst/>
          </a:prstGeom>
        </p:spPr>
      </p:pic>
      <p:pic>
        <p:nvPicPr>
          <p:cNvPr id="16" name="Picture 15" descr="A white x on a black background&#10;&#10;Description automatically generated">
            <a:extLst>
              <a:ext uri="{FF2B5EF4-FFF2-40B4-BE49-F238E27FC236}">
                <a16:creationId xmlns:a16="http://schemas.microsoft.com/office/drawing/2014/main" id="{45A6CC61-C6F7-B2FD-9F6F-FE54F4EC04DE}"/>
              </a:ext>
            </a:extLst>
          </p:cNvPr>
          <p:cNvPicPr>
            <a:picLocks noChangeAspect="1"/>
          </p:cNvPicPr>
          <p:nvPr/>
        </p:nvPicPr>
        <p:blipFill>
          <a:blip r:embed="rId6"/>
          <a:stretch>
            <a:fillRect/>
          </a:stretch>
        </p:blipFill>
        <p:spPr>
          <a:xfrm>
            <a:off x="1268445" y="327293"/>
            <a:ext cx="685800" cy="685800"/>
          </a:xfrm>
          <a:prstGeom prst="rect">
            <a:avLst/>
          </a:prstGeom>
        </p:spPr>
      </p:pic>
      <p:pic>
        <p:nvPicPr>
          <p:cNvPr id="19" name="Picture 18" descr="A screenshot of a map&#10;&#10;Description automatically generated">
            <a:extLst>
              <a:ext uri="{FF2B5EF4-FFF2-40B4-BE49-F238E27FC236}">
                <a16:creationId xmlns:a16="http://schemas.microsoft.com/office/drawing/2014/main" id="{E7D6B504-CAA2-D02F-E1B7-7235BF6FE3D4}"/>
              </a:ext>
            </a:extLst>
          </p:cNvPr>
          <p:cNvPicPr>
            <a:picLocks noChangeAspect="1"/>
          </p:cNvPicPr>
          <p:nvPr/>
        </p:nvPicPr>
        <p:blipFill>
          <a:blip r:embed="rId7"/>
          <a:stretch>
            <a:fillRect/>
          </a:stretch>
        </p:blipFill>
        <p:spPr>
          <a:xfrm>
            <a:off x="1801619" y="3260278"/>
            <a:ext cx="695739" cy="685800"/>
          </a:xfrm>
          <a:prstGeom prst="rect">
            <a:avLst/>
          </a:prstGeom>
        </p:spPr>
      </p:pic>
      <p:pic>
        <p:nvPicPr>
          <p:cNvPr id="21" name="Picture 20" descr="A red and black logo&#10;&#10;Description automatically generated">
            <a:extLst>
              <a:ext uri="{FF2B5EF4-FFF2-40B4-BE49-F238E27FC236}">
                <a16:creationId xmlns:a16="http://schemas.microsoft.com/office/drawing/2014/main" id="{B7940042-82BD-CC48-7336-5257E3A124A8}"/>
              </a:ext>
            </a:extLst>
          </p:cNvPr>
          <p:cNvPicPr>
            <a:picLocks noChangeAspect="1"/>
          </p:cNvPicPr>
          <p:nvPr/>
        </p:nvPicPr>
        <p:blipFill>
          <a:blip r:embed="rId8"/>
          <a:stretch>
            <a:fillRect/>
          </a:stretch>
        </p:blipFill>
        <p:spPr>
          <a:xfrm>
            <a:off x="2149488" y="0"/>
            <a:ext cx="952126" cy="952126"/>
          </a:xfrm>
          <a:prstGeom prst="rect">
            <a:avLst/>
          </a:prstGeom>
        </p:spPr>
      </p:pic>
      <p:pic>
        <p:nvPicPr>
          <p:cNvPr id="23" name="Picture 22" descr="A blue square with a white letter f&#10;&#10;Description automatically generated">
            <a:extLst>
              <a:ext uri="{FF2B5EF4-FFF2-40B4-BE49-F238E27FC236}">
                <a16:creationId xmlns:a16="http://schemas.microsoft.com/office/drawing/2014/main" id="{C20AF0E9-4914-9509-073F-42B759664365}"/>
              </a:ext>
            </a:extLst>
          </p:cNvPr>
          <p:cNvPicPr>
            <a:picLocks noChangeAspect="1"/>
          </p:cNvPicPr>
          <p:nvPr/>
        </p:nvPicPr>
        <p:blipFill>
          <a:blip r:embed="rId9"/>
          <a:stretch>
            <a:fillRect/>
          </a:stretch>
        </p:blipFill>
        <p:spPr>
          <a:xfrm>
            <a:off x="836053" y="2777190"/>
            <a:ext cx="622854" cy="622854"/>
          </a:xfrm>
          <a:prstGeom prst="rect">
            <a:avLst/>
          </a:prstGeom>
        </p:spPr>
      </p:pic>
      <p:sp>
        <p:nvSpPr>
          <p:cNvPr id="24" name="Rounded Rectangle 23">
            <a:extLst>
              <a:ext uri="{FF2B5EF4-FFF2-40B4-BE49-F238E27FC236}">
                <a16:creationId xmlns:a16="http://schemas.microsoft.com/office/drawing/2014/main" id="{F8F3FD96-3773-DF10-C602-516A6004D740}"/>
              </a:ext>
            </a:extLst>
          </p:cNvPr>
          <p:cNvSpPr/>
          <p:nvPr/>
        </p:nvSpPr>
        <p:spPr>
          <a:xfrm>
            <a:off x="5842989" y="1934601"/>
            <a:ext cx="1165412" cy="528918"/>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Analytics</a:t>
            </a:r>
          </a:p>
        </p:txBody>
      </p:sp>
      <p:sp>
        <p:nvSpPr>
          <p:cNvPr id="25" name="Rounded Rectangle 24">
            <a:extLst>
              <a:ext uri="{FF2B5EF4-FFF2-40B4-BE49-F238E27FC236}">
                <a16:creationId xmlns:a16="http://schemas.microsoft.com/office/drawing/2014/main" id="{7C91B4DA-BF84-CFB8-291C-27B51AC029E3}"/>
              </a:ext>
            </a:extLst>
          </p:cNvPr>
          <p:cNvSpPr/>
          <p:nvPr/>
        </p:nvSpPr>
        <p:spPr>
          <a:xfrm>
            <a:off x="2985252" y="1133321"/>
            <a:ext cx="1280883" cy="2366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Collector</a:t>
            </a:r>
          </a:p>
        </p:txBody>
      </p:sp>
      <p:sp>
        <p:nvSpPr>
          <p:cNvPr id="26" name="Can 25">
            <a:extLst>
              <a:ext uri="{FF2B5EF4-FFF2-40B4-BE49-F238E27FC236}">
                <a16:creationId xmlns:a16="http://schemas.microsoft.com/office/drawing/2014/main" id="{E67F7C2C-A877-32C3-161A-73646A23F4A8}"/>
              </a:ext>
            </a:extLst>
          </p:cNvPr>
          <p:cNvSpPr/>
          <p:nvPr/>
        </p:nvSpPr>
        <p:spPr>
          <a:xfrm>
            <a:off x="4524157" y="1443806"/>
            <a:ext cx="941294" cy="953168"/>
          </a:xfrm>
          <a:prstGeom prst="can">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HIPPA</a:t>
            </a:r>
          </a:p>
          <a:p>
            <a:pPr algn="ctr"/>
            <a:r>
              <a:rPr lang="en-US" sz="1400" dirty="0"/>
              <a:t>Database</a:t>
            </a:r>
          </a:p>
        </p:txBody>
      </p:sp>
      <p:pic>
        <p:nvPicPr>
          <p:cNvPr id="29" name="Picture 28" descr="A black background with a black square&#10;&#10;Description automatically generated with medium confidence">
            <a:extLst>
              <a:ext uri="{FF2B5EF4-FFF2-40B4-BE49-F238E27FC236}">
                <a16:creationId xmlns:a16="http://schemas.microsoft.com/office/drawing/2014/main" id="{31800BBB-C09E-EAC9-409D-8EDC0B75389D}"/>
              </a:ext>
            </a:extLst>
          </p:cNvPr>
          <p:cNvPicPr>
            <a:picLocks noChangeAspect="1"/>
          </p:cNvPicPr>
          <p:nvPr/>
        </p:nvPicPr>
        <p:blipFill>
          <a:blip r:embed="rId10"/>
          <a:stretch>
            <a:fillRect/>
          </a:stretch>
        </p:blipFill>
        <p:spPr>
          <a:xfrm>
            <a:off x="3968479" y="3698730"/>
            <a:ext cx="859300" cy="859300"/>
          </a:xfrm>
          <a:prstGeom prst="rect">
            <a:avLst/>
          </a:prstGeom>
        </p:spPr>
      </p:pic>
      <p:pic>
        <p:nvPicPr>
          <p:cNvPr id="31" name="Picture 30" descr="A black and white circle with a person in it&#10;&#10;Description automatically generated">
            <a:extLst>
              <a:ext uri="{FF2B5EF4-FFF2-40B4-BE49-F238E27FC236}">
                <a16:creationId xmlns:a16="http://schemas.microsoft.com/office/drawing/2014/main" id="{7068967E-5A81-8927-357B-5DBE2EDA1F51}"/>
              </a:ext>
            </a:extLst>
          </p:cNvPr>
          <p:cNvPicPr>
            <a:picLocks noChangeAspect="1"/>
          </p:cNvPicPr>
          <p:nvPr/>
        </p:nvPicPr>
        <p:blipFill>
          <a:blip r:embed="rId11"/>
          <a:stretch>
            <a:fillRect/>
          </a:stretch>
        </p:blipFill>
        <p:spPr>
          <a:xfrm>
            <a:off x="6617034" y="3698730"/>
            <a:ext cx="1434578" cy="869185"/>
          </a:xfrm>
          <a:prstGeom prst="rect">
            <a:avLst/>
          </a:prstGeom>
        </p:spPr>
      </p:pic>
      <p:pic>
        <p:nvPicPr>
          <p:cNvPr id="33" name="Picture 32" descr="A microscope and a note&#10;&#10;Description automatically generated">
            <a:extLst>
              <a:ext uri="{FF2B5EF4-FFF2-40B4-BE49-F238E27FC236}">
                <a16:creationId xmlns:a16="http://schemas.microsoft.com/office/drawing/2014/main" id="{C1D5DB5E-114C-FD1B-6BEA-A8805634F2C2}"/>
              </a:ext>
            </a:extLst>
          </p:cNvPr>
          <p:cNvPicPr>
            <a:picLocks noChangeAspect="1"/>
          </p:cNvPicPr>
          <p:nvPr/>
        </p:nvPicPr>
        <p:blipFill>
          <a:blip r:embed="rId12"/>
          <a:stretch>
            <a:fillRect/>
          </a:stretch>
        </p:blipFill>
        <p:spPr>
          <a:xfrm>
            <a:off x="4790563" y="3619377"/>
            <a:ext cx="934705" cy="934705"/>
          </a:xfrm>
          <a:prstGeom prst="rect">
            <a:avLst/>
          </a:prstGeom>
        </p:spPr>
      </p:pic>
      <p:pic>
        <p:nvPicPr>
          <p:cNvPr id="35" name="Picture 34" descr="A hand with a heart and a cross&#10;&#10;Description automatically generated">
            <a:extLst>
              <a:ext uri="{FF2B5EF4-FFF2-40B4-BE49-F238E27FC236}">
                <a16:creationId xmlns:a16="http://schemas.microsoft.com/office/drawing/2014/main" id="{834CA301-BF8C-C557-E661-640B91F387DE}"/>
              </a:ext>
            </a:extLst>
          </p:cNvPr>
          <p:cNvPicPr>
            <a:picLocks noChangeAspect="1"/>
          </p:cNvPicPr>
          <p:nvPr/>
        </p:nvPicPr>
        <p:blipFill>
          <a:blip r:embed="rId13"/>
          <a:stretch>
            <a:fillRect/>
          </a:stretch>
        </p:blipFill>
        <p:spPr>
          <a:xfrm>
            <a:off x="5832166" y="3674238"/>
            <a:ext cx="842736" cy="842736"/>
          </a:xfrm>
          <a:prstGeom prst="rect">
            <a:avLst/>
          </a:prstGeom>
        </p:spPr>
      </p:pic>
      <p:sp>
        <p:nvSpPr>
          <p:cNvPr id="3" name="Rounded Rectangle 2">
            <a:extLst>
              <a:ext uri="{FF2B5EF4-FFF2-40B4-BE49-F238E27FC236}">
                <a16:creationId xmlns:a16="http://schemas.microsoft.com/office/drawing/2014/main" id="{81EE0F9F-121F-B985-DB90-B1E1BDF6F9DD}"/>
              </a:ext>
            </a:extLst>
          </p:cNvPr>
          <p:cNvSpPr/>
          <p:nvPr/>
        </p:nvSpPr>
        <p:spPr>
          <a:xfrm>
            <a:off x="2992735" y="1419014"/>
            <a:ext cx="1280883" cy="2366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Collector</a:t>
            </a:r>
          </a:p>
        </p:txBody>
      </p:sp>
      <p:sp>
        <p:nvSpPr>
          <p:cNvPr id="5" name="Rounded Rectangle 4">
            <a:extLst>
              <a:ext uri="{FF2B5EF4-FFF2-40B4-BE49-F238E27FC236}">
                <a16:creationId xmlns:a16="http://schemas.microsoft.com/office/drawing/2014/main" id="{E5A0E18B-E84B-8C08-56B6-025D7A5B4369}"/>
              </a:ext>
            </a:extLst>
          </p:cNvPr>
          <p:cNvSpPr/>
          <p:nvPr/>
        </p:nvSpPr>
        <p:spPr>
          <a:xfrm>
            <a:off x="2992735" y="1697925"/>
            <a:ext cx="1280883" cy="2366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Collector</a:t>
            </a:r>
          </a:p>
        </p:txBody>
      </p:sp>
      <p:sp>
        <p:nvSpPr>
          <p:cNvPr id="9" name="Rounded Rectangle 8">
            <a:extLst>
              <a:ext uri="{FF2B5EF4-FFF2-40B4-BE49-F238E27FC236}">
                <a16:creationId xmlns:a16="http://schemas.microsoft.com/office/drawing/2014/main" id="{7060D04E-56D0-7785-6B31-2EFDDDE9017C}"/>
              </a:ext>
            </a:extLst>
          </p:cNvPr>
          <p:cNvSpPr/>
          <p:nvPr/>
        </p:nvSpPr>
        <p:spPr>
          <a:xfrm>
            <a:off x="2992735" y="1994135"/>
            <a:ext cx="1280883" cy="2366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Collector</a:t>
            </a:r>
          </a:p>
        </p:txBody>
      </p:sp>
      <p:sp>
        <p:nvSpPr>
          <p:cNvPr id="11" name="Rounded Rectangle 10">
            <a:extLst>
              <a:ext uri="{FF2B5EF4-FFF2-40B4-BE49-F238E27FC236}">
                <a16:creationId xmlns:a16="http://schemas.microsoft.com/office/drawing/2014/main" id="{672833E3-33E8-DDF5-0D17-83464A0CA6A0}"/>
              </a:ext>
            </a:extLst>
          </p:cNvPr>
          <p:cNvSpPr/>
          <p:nvPr/>
        </p:nvSpPr>
        <p:spPr>
          <a:xfrm>
            <a:off x="2992735" y="2294255"/>
            <a:ext cx="1280883" cy="2366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Collector</a:t>
            </a:r>
          </a:p>
        </p:txBody>
      </p:sp>
      <p:sp>
        <p:nvSpPr>
          <p:cNvPr id="13" name="Rounded Rectangle 12">
            <a:extLst>
              <a:ext uri="{FF2B5EF4-FFF2-40B4-BE49-F238E27FC236}">
                <a16:creationId xmlns:a16="http://schemas.microsoft.com/office/drawing/2014/main" id="{5E3BCD12-2196-EB1A-191B-1635819F36E4}"/>
              </a:ext>
            </a:extLst>
          </p:cNvPr>
          <p:cNvSpPr/>
          <p:nvPr/>
        </p:nvSpPr>
        <p:spPr>
          <a:xfrm>
            <a:off x="2992735" y="2571750"/>
            <a:ext cx="1280883" cy="2366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Collector</a:t>
            </a:r>
          </a:p>
        </p:txBody>
      </p:sp>
      <p:cxnSp>
        <p:nvCxnSpPr>
          <p:cNvPr id="15" name="Straight Arrow Connector 14">
            <a:extLst>
              <a:ext uri="{FF2B5EF4-FFF2-40B4-BE49-F238E27FC236}">
                <a16:creationId xmlns:a16="http://schemas.microsoft.com/office/drawing/2014/main" id="{70A02ED5-F867-17AD-0DC2-E5497338655A}"/>
              </a:ext>
            </a:extLst>
          </p:cNvPr>
          <p:cNvCxnSpPr>
            <a:cxnSpLocks/>
            <a:endCxn id="25" idx="1"/>
          </p:cNvCxnSpPr>
          <p:nvPr/>
        </p:nvCxnSpPr>
        <p:spPr>
          <a:xfrm>
            <a:off x="2720340" y="852710"/>
            <a:ext cx="264912" cy="398949"/>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41804BF-7B43-CF7C-2BC1-A8ED759FB8C9}"/>
              </a:ext>
            </a:extLst>
          </p:cNvPr>
          <p:cNvCxnSpPr>
            <a:cxnSpLocks/>
          </p:cNvCxnSpPr>
          <p:nvPr/>
        </p:nvCxnSpPr>
        <p:spPr>
          <a:xfrm>
            <a:off x="1281225" y="1537352"/>
            <a:ext cx="1701077" cy="278911"/>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C7B217AC-4415-44DC-8003-3C28AA389475}"/>
              </a:ext>
            </a:extLst>
          </p:cNvPr>
          <p:cNvCxnSpPr>
            <a:cxnSpLocks/>
            <a:endCxn id="3" idx="1"/>
          </p:cNvCxnSpPr>
          <p:nvPr/>
        </p:nvCxnSpPr>
        <p:spPr>
          <a:xfrm>
            <a:off x="2080119" y="1096088"/>
            <a:ext cx="912616" cy="441264"/>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DE3AFF1E-1D1E-A3E3-2C57-018276FC62EA}"/>
              </a:ext>
            </a:extLst>
          </p:cNvPr>
          <p:cNvCxnSpPr>
            <a:cxnSpLocks/>
            <a:endCxn id="9" idx="1"/>
          </p:cNvCxnSpPr>
          <p:nvPr/>
        </p:nvCxnSpPr>
        <p:spPr>
          <a:xfrm flipV="1">
            <a:off x="1206271" y="2112473"/>
            <a:ext cx="1786464" cy="159157"/>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DD7C07B0-D343-8B18-58DE-491C5C1ACE8B}"/>
              </a:ext>
            </a:extLst>
          </p:cNvPr>
          <p:cNvCxnSpPr>
            <a:cxnSpLocks/>
            <a:endCxn id="11" idx="1"/>
          </p:cNvCxnSpPr>
          <p:nvPr/>
        </p:nvCxnSpPr>
        <p:spPr>
          <a:xfrm flipV="1">
            <a:off x="1548983" y="2412593"/>
            <a:ext cx="1443752" cy="510656"/>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2F2F1259-80D9-1C41-754D-4CE5FE385DF0}"/>
              </a:ext>
            </a:extLst>
          </p:cNvPr>
          <p:cNvCxnSpPr>
            <a:cxnSpLocks/>
            <a:endCxn id="13" idx="1"/>
          </p:cNvCxnSpPr>
          <p:nvPr/>
        </p:nvCxnSpPr>
        <p:spPr>
          <a:xfrm flipV="1">
            <a:off x="2149488" y="2690088"/>
            <a:ext cx="843247" cy="469490"/>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710A5B39-E2BA-19AE-52D7-BA9DC699C646}"/>
              </a:ext>
            </a:extLst>
          </p:cNvPr>
          <p:cNvCxnSpPr>
            <a:cxnSpLocks/>
            <a:endCxn id="31" idx="0"/>
          </p:cNvCxnSpPr>
          <p:nvPr/>
        </p:nvCxnSpPr>
        <p:spPr>
          <a:xfrm>
            <a:off x="6472961" y="2483159"/>
            <a:ext cx="861362" cy="1215571"/>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4529EB31-ACF3-7A5D-2E30-ADCF25A03F4D}"/>
              </a:ext>
            </a:extLst>
          </p:cNvPr>
          <p:cNvCxnSpPr>
            <a:cxnSpLocks/>
          </p:cNvCxnSpPr>
          <p:nvPr/>
        </p:nvCxnSpPr>
        <p:spPr>
          <a:xfrm flipH="1">
            <a:off x="6319015" y="2483159"/>
            <a:ext cx="138935" cy="1172112"/>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3320636A-4B49-F872-AD8A-812E3197ACD3}"/>
              </a:ext>
            </a:extLst>
          </p:cNvPr>
          <p:cNvCxnSpPr>
            <a:cxnSpLocks/>
            <a:endCxn id="33" idx="0"/>
          </p:cNvCxnSpPr>
          <p:nvPr/>
        </p:nvCxnSpPr>
        <p:spPr>
          <a:xfrm>
            <a:off x="5095702" y="2463519"/>
            <a:ext cx="162214" cy="1155858"/>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53F2D54C-BB83-E368-257A-83EC9F8A4DA1}"/>
              </a:ext>
            </a:extLst>
          </p:cNvPr>
          <p:cNvCxnSpPr>
            <a:cxnSpLocks/>
          </p:cNvCxnSpPr>
          <p:nvPr/>
        </p:nvCxnSpPr>
        <p:spPr>
          <a:xfrm flipV="1">
            <a:off x="4416008" y="3378697"/>
            <a:ext cx="0" cy="289644"/>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E68F5E8F-AE09-86A7-F19C-17869B6ADFC4}"/>
              </a:ext>
            </a:extLst>
          </p:cNvPr>
          <p:cNvCxnSpPr>
            <a:cxnSpLocks/>
            <a:endCxn id="24" idx="1"/>
          </p:cNvCxnSpPr>
          <p:nvPr/>
        </p:nvCxnSpPr>
        <p:spPr>
          <a:xfrm>
            <a:off x="5487681" y="2043723"/>
            <a:ext cx="355308" cy="155337"/>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3DB68BBF-2CA9-C395-5D79-102E4D4D34C7}"/>
              </a:ext>
            </a:extLst>
          </p:cNvPr>
          <p:cNvCxnSpPr>
            <a:cxnSpLocks/>
          </p:cNvCxnSpPr>
          <p:nvPr/>
        </p:nvCxnSpPr>
        <p:spPr>
          <a:xfrm>
            <a:off x="4281452" y="1316720"/>
            <a:ext cx="278769" cy="228544"/>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4EBF60D0-0D01-AA2D-135B-6831AAEBC05B}"/>
              </a:ext>
            </a:extLst>
          </p:cNvPr>
          <p:cNvCxnSpPr>
            <a:cxnSpLocks/>
            <a:stCxn id="3" idx="3"/>
          </p:cNvCxnSpPr>
          <p:nvPr/>
        </p:nvCxnSpPr>
        <p:spPr>
          <a:xfrm>
            <a:off x="4273618" y="1537352"/>
            <a:ext cx="286603" cy="224017"/>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DFEC3725-68BF-E0A5-A692-C1A43B0920DE}"/>
              </a:ext>
            </a:extLst>
          </p:cNvPr>
          <p:cNvCxnSpPr>
            <a:cxnSpLocks/>
            <a:endCxn id="26" idx="2"/>
          </p:cNvCxnSpPr>
          <p:nvPr/>
        </p:nvCxnSpPr>
        <p:spPr>
          <a:xfrm>
            <a:off x="4296577" y="1852359"/>
            <a:ext cx="227580" cy="68031"/>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CB944484-C09A-7E19-568D-30C81EA4348A}"/>
              </a:ext>
            </a:extLst>
          </p:cNvPr>
          <p:cNvCxnSpPr>
            <a:cxnSpLocks/>
          </p:cNvCxnSpPr>
          <p:nvPr/>
        </p:nvCxnSpPr>
        <p:spPr>
          <a:xfrm flipV="1">
            <a:off x="4281452" y="2062774"/>
            <a:ext cx="242705" cy="58015"/>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1EF9B50E-F512-0DE2-E885-D88CA9E46FC3}"/>
              </a:ext>
            </a:extLst>
          </p:cNvPr>
          <p:cNvCxnSpPr>
            <a:cxnSpLocks/>
          </p:cNvCxnSpPr>
          <p:nvPr/>
        </p:nvCxnSpPr>
        <p:spPr>
          <a:xfrm flipV="1">
            <a:off x="4296577" y="2271630"/>
            <a:ext cx="227580" cy="140963"/>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3D0F9899-BB4E-55DA-83C2-56FD25CB17CF}"/>
              </a:ext>
            </a:extLst>
          </p:cNvPr>
          <p:cNvCxnSpPr>
            <a:cxnSpLocks/>
          </p:cNvCxnSpPr>
          <p:nvPr/>
        </p:nvCxnSpPr>
        <p:spPr>
          <a:xfrm flipV="1">
            <a:off x="4273618" y="2357306"/>
            <a:ext cx="368448" cy="330055"/>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70827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3A639-F8F8-E314-89E5-EC9E784A4959}"/>
              </a:ext>
            </a:extLst>
          </p:cNvPr>
          <p:cNvSpPr>
            <a:spLocks noGrp="1"/>
          </p:cNvSpPr>
          <p:nvPr>
            <p:ph type="title"/>
          </p:nvPr>
        </p:nvSpPr>
        <p:spPr/>
        <p:txBody>
          <a:bodyPr/>
          <a:lstStyle/>
          <a:p>
            <a:r>
              <a:rPr lang="en-US" dirty="0"/>
              <a:t>Modules</a:t>
            </a:r>
          </a:p>
        </p:txBody>
      </p:sp>
      <p:sp>
        <p:nvSpPr>
          <p:cNvPr id="3" name="Content Placeholder 2">
            <a:extLst>
              <a:ext uri="{FF2B5EF4-FFF2-40B4-BE49-F238E27FC236}">
                <a16:creationId xmlns:a16="http://schemas.microsoft.com/office/drawing/2014/main" id="{9388ABE1-845C-A459-0295-1633070DEB3E}"/>
              </a:ext>
            </a:extLst>
          </p:cNvPr>
          <p:cNvSpPr>
            <a:spLocks noGrp="1"/>
          </p:cNvSpPr>
          <p:nvPr>
            <p:ph idx="1"/>
          </p:nvPr>
        </p:nvSpPr>
        <p:spPr>
          <a:xfrm>
            <a:off x="628650" y="1095374"/>
            <a:ext cx="7886700" cy="3671889"/>
          </a:xfrm>
        </p:spPr>
        <p:txBody>
          <a:bodyPr>
            <a:normAutofit fontScale="92500" lnSpcReduction="20000"/>
          </a:bodyPr>
          <a:lstStyle/>
          <a:p>
            <a:r>
              <a:rPr lang="en-US" dirty="0"/>
              <a:t>Consenting</a:t>
            </a:r>
          </a:p>
          <a:p>
            <a:r>
              <a:rPr lang="en-US" dirty="0"/>
              <a:t>Data collection</a:t>
            </a:r>
          </a:p>
          <a:p>
            <a:pPr lvl="1"/>
            <a:r>
              <a:rPr lang="en-US" dirty="0">
                <a:solidFill>
                  <a:schemeClr val="accent1"/>
                </a:solidFill>
              </a:rPr>
              <a:t>Web Search</a:t>
            </a:r>
          </a:p>
          <a:p>
            <a:pPr lvl="1"/>
            <a:r>
              <a:rPr lang="en-US" dirty="0">
                <a:solidFill>
                  <a:schemeClr val="accent1"/>
                </a:solidFill>
              </a:rPr>
              <a:t>Social media – X, Facebook, TikTok, …</a:t>
            </a:r>
          </a:p>
          <a:p>
            <a:pPr lvl="1"/>
            <a:r>
              <a:rPr lang="en-US" dirty="0">
                <a:solidFill>
                  <a:schemeClr val="accent1"/>
                </a:solidFill>
              </a:rPr>
              <a:t>Entertainment – YouTube, Twitch, Netflix, …</a:t>
            </a:r>
          </a:p>
          <a:p>
            <a:pPr lvl="1"/>
            <a:r>
              <a:rPr lang="en-US" dirty="0">
                <a:solidFill>
                  <a:schemeClr val="accent1"/>
                </a:solidFill>
              </a:rPr>
              <a:t>Location, travel, places</a:t>
            </a:r>
          </a:p>
          <a:p>
            <a:pPr lvl="1"/>
            <a:r>
              <a:rPr lang="en-US" dirty="0">
                <a:solidFill>
                  <a:schemeClr val="accent1"/>
                </a:solidFill>
              </a:rPr>
              <a:t>Pop-up surveys (ecological momentary assessment)</a:t>
            </a:r>
          </a:p>
          <a:p>
            <a:r>
              <a:rPr lang="en-US" dirty="0"/>
              <a:t>Data cleaning and store</a:t>
            </a:r>
          </a:p>
          <a:p>
            <a:r>
              <a:rPr lang="en-US" dirty="0"/>
              <a:t>Analytics</a:t>
            </a:r>
          </a:p>
          <a:p>
            <a:r>
              <a:rPr lang="en-US" dirty="0"/>
              <a:t>Dashboards</a:t>
            </a:r>
          </a:p>
          <a:p>
            <a:pPr lvl="1"/>
            <a:r>
              <a:rPr lang="en-US" dirty="0">
                <a:solidFill>
                  <a:schemeClr val="accent1"/>
                </a:solidFill>
              </a:rPr>
              <a:t>Configuration</a:t>
            </a:r>
          </a:p>
          <a:p>
            <a:pPr lvl="1"/>
            <a:r>
              <a:rPr lang="en-US" dirty="0">
                <a:solidFill>
                  <a:schemeClr val="accent1"/>
                </a:solidFill>
              </a:rPr>
              <a:t>Researchers</a:t>
            </a:r>
          </a:p>
          <a:p>
            <a:pPr lvl="1"/>
            <a:r>
              <a:rPr lang="en-US" dirty="0">
                <a:solidFill>
                  <a:schemeClr val="accent1"/>
                </a:solidFill>
              </a:rPr>
              <a:t>Clinician</a:t>
            </a:r>
          </a:p>
          <a:p>
            <a:pPr lvl="1"/>
            <a:r>
              <a:rPr lang="en-US" dirty="0">
                <a:solidFill>
                  <a:srgbClr val="FF0000"/>
                </a:solidFill>
              </a:rPr>
              <a:t>Subject</a:t>
            </a:r>
          </a:p>
          <a:p>
            <a:pPr lvl="1"/>
            <a:endParaRPr lang="en-US" dirty="0"/>
          </a:p>
        </p:txBody>
      </p:sp>
      <p:sp>
        <p:nvSpPr>
          <p:cNvPr id="4" name="Slide Number Placeholder 3">
            <a:extLst>
              <a:ext uri="{FF2B5EF4-FFF2-40B4-BE49-F238E27FC236}">
                <a16:creationId xmlns:a16="http://schemas.microsoft.com/office/drawing/2014/main" id="{12F8E794-818E-8FEF-2040-712FD18B202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29</a:t>
            </a:fld>
            <a:endParaRPr lang="en"/>
          </a:p>
        </p:txBody>
      </p:sp>
    </p:spTree>
    <p:extLst>
      <p:ext uri="{BB962C8B-B14F-4D97-AF65-F5344CB8AC3E}">
        <p14:creationId xmlns:p14="http://schemas.microsoft.com/office/powerpoint/2010/main" val="8909179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Leveraging Online Behavior For Public Health</a:t>
            </a:r>
          </a:p>
        </p:txBody>
      </p:sp>
      <p:sp>
        <p:nvSpPr>
          <p:cNvPr id="3" name="Content Placeholder 2"/>
          <p:cNvSpPr>
            <a:spLocks noGrp="1"/>
          </p:cNvSpPr>
          <p:nvPr>
            <p:ph idx="1"/>
          </p:nvPr>
        </p:nvSpPr>
        <p:spPr>
          <a:xfrm>
            <a:off x="628650" y="1377763"/>
            <a:ext cx="7886700" cy="3263504"/>
          </a:xfrm>
        </p:spPr>
        <p:txBody>
          <a:bodyPr>
            <a:normAutofit lnSpcReduction="10000"/>
          </a:bodyPr>
          <a:lstStyle/>
          <a:p>
            <a:r>
              <a:rPr lang="en-US" dirty="0"/>
              <a:t>Using online behavior “exhaust”</a:t>
            </a:r>
          </a:p>
          <a:p>
            <a:pPr lvl="1"/>
            <a:r>
              <a:rPr lang="en-US" dirty="0"/>
              <a:t>Search, social media, video, …</a:t>
            </a:r>
          </a:p>
          <a:p>
            <a:pPr lvl="1"/>
            <a:r>
              <a:rPr lang="en-US" dirty="0"/>
              <a:t>Population scale</a:t>
            </a:r>
          </a:p>
          <a:p>
            <a:pPr lvl="1"/>
            <a:r>
              <a:rPr lang="en-US" dirty="0"/>
              <a:t>Fine granularity</a:t>
            </a:r>
          </a:p>
          <a:p>
            <a:pPr lvl="1"/>
            <a:r>
              <a:rPr lang="en-US" dirty="0"/>
              <a:t>Timely</a:t>
            </a:r>
          </a:p>
          <a:p>
            <a:pPr lvl="1"/>
            <a:r>
              <a:rPr lang="en-US" dirty="0"/>
              <a:t>“Organic sensor network”</a:t>
            </a:r>
            <a:br>
              <a:rPr lang="en-US" dirty="0"/>
            </a:br>
            <a:endParaRPr lang="en-US" dirty="0"/>
          </a:p>
          <a:p>
            <a:r>
              <a:rPr lang="en-US" dirty="0"/>
              <a:t>To answer public health questions</a:t>
            </a:r>
          </a:p>
          <a:p>
            <a:pPr lvl="1"/>
            <a:r>
              <a:rPr lang="en-US" dirty="0"/>
              <a:t>Who is likely to contract disease?</a:t>
            </a:r>
          </a:p>
          <a:p>
            <a:pPr lvl="1"/>
            <a:r>
              <a:rPr lang="en-US" dirty="0"/>
              <a:t>What behavioral factors influence health?</a:t>
            </a:r>
          </a:p>
          <a:p>
            <a:pPr lvl="1"/>
            <a:r>
              <a:rPr lang="en-US" dirty="0"/>
              <a:t>What are environmental sources of disease?</a:t>
            </a:r>
          </a:p>
        </p:txBody>
      </p:sp>
      <p:pic>
        <p:nvPicPr>
          <p:cNvPr id="5" name="twitmap_for_presentation-148.m4v"/>
          <p:cNvPicPr/>
          <p:nvPr>
            <a:videoFile r:link="rId2"/>
            <p:extLst>
              <p:ext uri="{DAA4B4D4-6D71-4841-9C94-3DE7FCFB9230}">
                <p14:media xmlns:p14="http://schemas.microsoft.com/office/powerpoint/2010/main" r:embed="rId1"/>
              </p:ext>
            </p:extLst>
          </p:nvPr>
        </p:nvPicPr>
        <p:blipFill>
          <a:blip r:embed="rId4"/>
          <a:stretch>
            <a:fillRect/>
          </a:stretch>
        </p:blipFill>
        <p:spPr>
          <a:xfrm>
            <a:off x="4712688" y="1189977"/>
            <a:ext cx="3904067" cy="2196035"/>
          </a:xfrm>
          <a:prstGeom prst="rect">
            <a:avLst/>
          </a:prstGeom>
        </p:spPr>
      </p:pic>
      <p:sp>
        <p:nvSpPr>
          <p:cNvPr id="6" name="TextBox 5"/>
          <p:cNvSpPr txBox="1"/>
          <p:nvPr/>
        </p:nvSpPr>
        <p:spPr>
          <a:xfrm>
            <a:off x="5872663" y="3495759"/>
            <a:ext cx="2559675" cy="300082"/>
          </a:xfrm>
          <a:prstGeom prst="rect">
            <a:avLst/>
          </a:prstGeom>
          <a:noFill/>
        </p:spPr>
        <p:txBody>
          <a:bodyPr wrap="none" rtlCol="0">
            <a:spAutoFit/>
          </a:bodyPr>
          <a:lstStyle/>
          <a:p>
            <a:r>
              <a:rPr lang="en-US" sz="1350" i="1" dirty="0"/>
              <a:t>24 Hour Heat Map of Tweets, NYC</a:t>
            </a:r>
          </a:p>
        </p:txBody>
      </p:sp>
    </p:spTree>
    <p:extLst>
      <p:ext uri="{BB962C8B-B14F-4D97-AF65-F5344CB8AC3E}">
        <p14:creationId xmlns:p14="http://schemas.microsoft.com/office/powerpoint/2010/main" val="3435486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57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5"/>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14">
          <a:extLst>
            <a:ext uri="{FF2B5EF4-FFF2-40B4-BE49-F238E27FC236}">
              <a16:creationId xmlns:a16="http://schemas.microsoft.com/office/drawing/2014/main" id="{20D24CA1-2071-D6D8-D601-9655AE5CC49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3D09AAC-0E1E-BE79-97CB-30C79A9F1F98}"/>
              </a:ext>
            </a:extLst>
          </p:cNvPr>
          <p:cNvSpPr>
            <a:spLocks noGrp="1"/>
          </p:cNvSpPr>
          <p:nvPr>
            <p:ph type="title"/>
          </p:nvPr>
        </p:nvSpPr>
        <p:spPr/>
        <p:txBody>
          <a:bodyPr/>
          <a:lstStyle/>
          <a:p>
            <a:r>
              <a:rPr lang="en-US" dirty="0"/>
              <a:t>Therapist Dashboard</a:t>
            </a:r>
          </a:p>
        </p:txBody>
      </p:sp>
      <p:sp>
        <p:nvSpPr>
          <p:cNvPr id="816" name="Google Shape;816;p65">
            <a:extLst>
              <a:ext uri="{FF2B5EF4-FFF2-40B4-BE49-F238E27FC236}">
                <a16:creationId xmlns:a16="http://schemas.microsoft.com/office/drawing/2014/main" id="{C3DCAD5B-1D6F-2403-4CC8-C5D5173A1DF7}"/>
              </a:ext>
            </a:extLst>
          </p:cNvPr>
          <p:cNvSpPr txBox="1">
            <a:spLocks noGrp="1"/>
          </p:cNvSpPr>
          <p:nvPr>
            <p:ph type="sldNum" sz="quarter"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30</a:t>
            </a:fld>
            <a:endParaRPr/>
          </a:p>
        </p:txBody>
      </p:sp>
      <p:pic>
        <p:nvPicPr>
          <p:cNvPr id="3" name="Picture 2">
            <a:extLst>
              <a:ext uri="{FF2B5EF4-FFF2-40B4-BE49-F238E27FC236}">
                <a16:creationId xmlns:a16="http://schemas.microsoft.com/office/drawing/2014/main" id="{FDF0FA73-BDEB-3153-9E76-F12175EC8516}"/>
              </a:ext>
            </a:extLst>
          </p:cNvPr>
          <p:cNvPicPr>
            <a:picLocks noChangeAspect="1"/>
          </p:cNvPicPr>
          <p:nvPr/>
        </p:nvPicPr>
        <p:blipFill>
          <a:blip r:embed="rId3"/>
          <a:stretch>
            <a:fillRect/>
          </a:stretch>
        </p:blipFill>
        <p:spPr>
          <a:xfrm>
            <a:off x="2088457" y="1360303"/>
            <a:ext cx="5151928" cy="3111137"/>
          </a:xfrm>
          <a:prstGeom prst="rect">
            <a:avLst/>
          </a:prstGeom>
        </p:spPr>
      </p:pic>
    </p:spTree>
    <p:extLst>
      <p:ext uri="{BB962C8B-B14F-4D97-AF65-F5344CB8AC3E}">
        <p14:creationId xmlns:p14="http://schemas.microsoft.com/office/powerpoint/2010/main" val="6971010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AF6AA-7A03-7B3D-99DF-8B7109147214}"/>
              </a:ext>
            </a:extLst>
          </p:cNvPr>
          <p:cNvSpPr>
            <a:spLocks noGrp="1"/>
          </p:cNvSpPr>
          <p:nvPr>
            <p:ph type="title"/>
          </p:nvPr>
        </p:nvSpPr>
        <p:spPr/>
        <p:txBody>
          <a:bodyPr/>
          <a:lstStyle/>
          <a:p>
            <a:r>
              <a:rPr lang="en-US" dirty="0"/>
              <a:t>The Problem of Informed Consent</a:t>
            </a:r>
          </a:p>
        </p:txBody>
      </p:sp>
      <p:sp>
        <p:nvSpPr>
          <p:cNvPr id="4" name="Slide Number Placeholder 3">
            <a:extLst>
              <a:ext uri="{FF2B5EF4-FFF2-40B4-BE49-F238E27FC236}">
                <a16:creationId xmlns:a16="http://schemas.microsoft.com/office/drawing/2014/main" id="{382B46C2-1EFF-ED8D-6173-A4B316879549}"/>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31</a:t>
            </a:fld>
            <a:endParaRPr lang="en"/>
          </a:p>
        </p:txBody>
      </p:sp>
      <p:pic>
        <p:nvPicPr>
          <p:cNvPr id="5" name="Picture 4">
            <a:extLst>
              <a:ext uri="{FF2B5EF4-FFF2-40B4-BE49-F238E27FC236}">
                <a16:creationId xmlns:a16="http://schemas.microsoft.com/office/drawing/2014/main" id="{775929FD-A4A6-4CE3-EBB7-CC67D0D75362}"/>
              </a:ext>
            </a:extLst>
          </p:cNvPr>
          <p:cNvPicPr>
            <a:picLocks noChangeAspect="1"/>
          </p:cNvPicPr>
          <p:nvPr/>
        </p:nvPicPr>
        <p:blipFill>
          <a:blip r:embed="rId2"/>
          <a:stretch>
            <a:fillRect/>
          </a:stretch>
        </p:blipFill>
        <p:spPr>
          <a:xfrm>
            <a:off x="270894" y="1268016"/>
            <a:ext cx="4301106" cy="3107531"/>
          </a:xfrm>
          <a:prstGeom prst="rect">
            <a:avLst/>
          </a:prstGeom>
        </p:spPr>
      </p:pic>
      <p:pic>
        <p:nvPicPr>
          <p:cNvPr id="6" name="Picture 5">
            <a:extLst>
              <a:ext uri="{FF2B5EF4-FFF2-40B4-BE49-F238E27FC236}">
                <a16:creationId xmlns:a16="http://schemas.microsoft.com/office/drawing/2014/main" id="{03E70898-0020-9E6B-6375-8F05F5522513}"/>
              </a:ext>
            </a:extLst>
          </p:cNvPr>
          <p:cNvPicPr>
            <a:picLocks noChangeAspect="1"/>
          </p:cNvPicPr>
          <p:nvPr/>
        </p:nvPicPr>
        <p:blipFill>
          <a:blip r:embed="rId3"/>
          <a:stretch>
            <a:fillRect/>
          </a:stretch>
        </p:blipFill>
        <p:spPr>
          <a:xfrm>
            <a:off x="4144754" y="1268015"/>
            <a:ext cx="4301106" cy="3107532"/>
          </a:xfrm>
          <a:prstGeom prst="rect">
            <a:avLst/>
          </a:prstGeom>
        </p:spPr>
      </p:pic>
    </p:spTree>
    <p:extLst>
      <p:ext uri="{BB962C8B-B14F-4D97-AF65-F5344CB8AC3E}">
        <p14:creationId xmlns:p14="http://schemas.microsoft.com/office/powerpoint/2010/main" val="3406359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sp>
        <p:nvSpPr>
          <p:cNvPr id="3" name="Title 2">
            <a:extLst>
              <a:ext uri="{FF2B5EF4-FFF2-40B4-BE49-F238E27FC236}">
                <a16:creationId xmlns:a16="http://schemas.microsoft.com/office/drawing/2014/main" id="{1430E5FE-E356-3BDC-F786-FF046D2B1A0C}"/>
              </a:ext>
            </a:extLst>
          </p:cNvPr>
          <p:cNvSpPr>
            <a:spLocks noGrp="1"/>
          </p:cNvSpPr>
          <p:nvPr>
            <p:ph type="title"/>
          </p:nvPr>
        </p:nvSpPr>
        <p:spPr/>
        <p:txBody>
          <a:bodyPr/>
          <a:lstStyle/>
          <a:p>
            <a:r>
              <a:rPr lang="en-US" dirty="0"/>
              <a:t>Patient Dashboard</a:t>
            </a:r>
          </a:p>
        </p:txBody>
      </p:sp>
      <p:sp>
        <p:nvSpPr>
          <p:cNvPr id="816" name="Google Shape;816;p65"/>
          <p:cNvSpPr txBox="1">
            <a:spLocks noGrp="1"/>
          </p:cNvSpPr>
          <p:nvPr>
            <p:ph type="sldNum" sz="quarter"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32</a:t>
            </a:fld>
            <a:endParaRPr/>
          </a:p>
        </p:txBody>
      </p:sp>
      <p:grpSp>
        <p:nvGrpSpPr>
          <p:cNvPr id="10" name="Group 9">
            <a:extLst>
              <a:ext uri="{FF2B5EF4-FFF2-40B4-BE49-F238E27FC236}">
                <a16:creationId xmlns:a16="http://schemas.microsoft.com/office/drawing/2014/main" id="{83DCD35F-A425-DEA4-4C80-6D54BC224D34}"/>
              </a:ext>
            </a:extLst>
          </p:cNvPr>
          <p:cNvGrpSpPr/>
          <p:nvPr/>
        </p:nvGrpSpPr>
        <p:grpSpPr>
          <a:xfrm>
            <a:off x="1032508" y="1580829"/>
            <a:ext cx="2661113" cy="2873620"/>
            <a:chOff x="1032508" y="1580829"/>
            <a:chExt cx="2661113" cy="2873620"/>
          </a:xfrm>
        </p:grpSpPr>
        <p:pic>
          <p:nvPicPr>
            <p:cNvPr id="7" name="Picture 6" descr="A black background with a black square&#10;&#10;Description automatically generated with medium confidence">
              <a:extLst>
                <a:ext uri="{FF2B5EF4-FFF2-40B4-BE49-F238E27FC236}">
                  <a16:creationId xmlns:a16="http://schemas.microsoft.com/office/drawing/2014/main" id="{F8F17DAF-8B77-1FF9-3BA0-8EE684D71163}"/>
                </a:ext>
              </a:extLst>
            </p:cNvPr>
            <p:cNvPicPr>
              <a:picLocks noChangeAspect="1"/>
            </p:cNvPicPr>
            <p:nvPr/>
          </p:nvPicPr>
          <p:blipFill>
            <a:blip r:embed="rId3"/>
            <a:stretch>
              <a:fillRect/>
            </a:stretch>
          </p:blipFill>
          <p:spPr>
            <a:xfrm>
              <a:off x="1032508" y="1580829"/>
              <a:ext cx="2661113" cy="2873620"/>
            </a:xfrm>
            <a:prstGeom prst="rect">
              <a:avLst/>
            </a:prstGeom>
          </p:spPr>
        </p:pic>
        <p:sp>
          <p:nvSpPr>
            <p:cNvPr id="8" name="TextBox 7">
              <a:extLst>
                <a:ext uri="{FF2B5EF4-FFF2-40B4-BE49-F238E27FC236}">
                  <a16:creationId xmlns:a16="http://schemas.microsoft.com/office/drawing/2014/main" id="{71C6F58A-B4D3-3966-36B9-6B3A1B685316}"/>
                </a:ext>
              </a:extLst>
            </p:cNvPr>
            <p:cNvSpPr txBox="1"/>
            <p:nvPr/>
          </p:nvSpPr>
          <p:spPr>
            <a:xfrm>
              <a:off x="1780501" y="1929192"/>
              <a:ext cx="1447757" cy="954107"/>
            </a:xfrm>
            <a:prstGeom prst="rect">
              <a:avLst/>
            </a:prstGeom>
            <a:noFill/>
          </p:spPr>
          <p:txBody>
            <a:bodyPr wrap="square" rtlCol="0">
              <a:spAutoFit/>
            </a:bodyPr>
            <a:lstStyle/>
            <a:p>
              <a:r>
                <a:rPr lang="en-US" sz="1400" dirty="0"/>
                <a:t>Release to therapist?</a:t>
              </a:r>
            </a:p>
            <a:p>
              <a:pPr marL="285750" indent="-285750">
                <a:buFont typeface="Arial" panose="020B0604020202020204" pitchFamily="34" charset="0"/>
                <a:buChar char="•"/>
              </a:pPr>
              <a:r>
                <a:rPr lang="en-US" sz="1400" dirty="0">
                  <a:solidFill>
                    <a:srgbClr val="FF0000"/>
                  </a:solidFill>
                </a:rPr>
                <a:t>Yes</a:t>
              </a:r>
            </a:p>
            <a:p>
              <a:pPr marL="285750" indent="-285750">
                <a:buFont typeface="Arial" panose="020B0604020202020204" pitchFamily="34" charset="0"/>
                <a:buChar char="•"/>
              </a:pPr>
              <a:r>
                <a:rPr lang="en-US" sz="1400" dirty="0">
                  <a:solidFill>
                    <a:schemeClr val="accent1"/>
                  </a:solidFill>
                </a:rPr>
                <a:t>No</a:t>
              </a:r>
            </a:p>
          </p:txBody>
        </p:sp>
        <p:pic>
          <p:nvPicPr>
            <p:cNvPr id="9" name="Picture 8">
              <a:extLst>
                <a:ext uri="{FF2B5EF4-FFF2-40B4-BE49-F238E27FC236}">
                  <a16:creationId xmlns:a16="http://schemas.microsoft.com/office/drawing/2014/main" id="{4A4E470A-8CDF-1805-9EA1-F9309130B229}"/>
                </a:ext>
              </a:extLst>
            </p:cNvPr>
            <p:cNvPicPr>
              <a:picLocks noChangeAspect="1"/>
            </p:cNvPicPr>
            <p:nvPr/>
          </p:nvPicPr>
          <p:blipFill>
            <a:blip r:embed="rId4"/>
            <a:stretch>
              <a:fillRect/>
            </a:stretch>
          </p:blipFill>
          <p:spPr>
            <a:xfrm>
              <a:off x="1780501" y="2876000"/>
              <a:ext cx="1097409" cy="792874"/>
            </a:xfrm>
            <a:prstGeom prst="rect">
              <a:avLst/>
            </a:prstGeom>
          </p:spPr>
        </p:pic>
      </p:grpSp>
      <p:grpSp>
        <p:nvGrpSpPr>
          <p:cNvPr id="6" name="Group 5">
            <a:extLst>
              <a:ext uri="{FF2B5EF4-FFF2-40B4-BE49-F238E27FC236}">
                <a16:creationId xmlns:a16="http://schemas.microsoft.com/office/drawing/2014/main" id="{4A8FADB6-0EB1-EDA0-83B2-A0F5FC4ABB03}"/>
              </a:ext>
            </a:extLst>
          </p:cNvPr>
          <p:cNvGrpSpPr/>
          <p:nvPr/>
        </p:nvGrpSpPr>
        <p:grpSpPr>
          <a:xfrm>
            <a:off x="4246763" y="1580829"/>
            <a:ext cx="2661113" cy="2873620"/>
            <a:chOff x="4246763" y="1580829"/>
            <a:chExt cx="2661113" cy="2873620"/>
          </a:xfrm>
        </p:grpSpPr>
        <p:grpSp>
          <p:nvGrpSpPr>
            <p:cNvPr id="2" name="Group 1">
              <a:extLst>
                <a:ext uri="{FF2B5EF4-FFF2-40B4-BE49-F238E27FC236}">
                  <a16:creationId xmlns:a16="http://schemas.microsoft.com/office/drawing/2014/main" id="{18E01642-D65A-D53F-8626-AC5370B3A378}"/>
                </a:ext>
              </a:extLst>
            </p:cNvPr>
            <p:cNvGrpSpPr/>
            <p:nvPr/>
          </p:nvGrpSpPr>
          <p:grpSpPr>
            <a:xfrm>
              <a:off x="4246763" y="1580829"/>
              <a:ext cx="2661113" cy="2873620"/>
              <a:chOff x="2617694" y="2795868"/>
              <a:chExt cx="1730188" cy="1730188"/>
            </a:xfrm>
          </p:grpSpPr>
          <p:pic>
            <p:nvPicPr>
              <p:cNvPr id="4" name="Picture 3" descr="A black background with a black square&#10;&#10;Description automatically generated with medium confidence">
                <a:extLst>
                  <a:ext uri="{FF2B5EF4-FFF2-40B4-BE49-F238E27FC236}">
                    <a16:creationId xmlns:a16="http://schemas.microsoft.com/office/drawing/2014/main" id="{7854BC07-FC27-5F8E-29FC-C72CC29336A4}"/>
                  </a:ext>
                </a:extLst>
              </p:cNvPr>
              <p:cNvPicPr>
                <a:picLocks noChangeAspect="1"/>
              </p:cNvPicPr>
              <p:nvPr/>
            </p:nvPicPr>
            <p:blipFill>
              <a:blip r:embed="rId3"/>
              <a:stretch>
                <a:fillRect/>
              </a:stretch>
            </p:blipFill>
            <p:spPr>
              <a:xfrm>
                <a:off x="2617694" y="2795868"/>
                <a:ext cx="1730188" cy="1730188"/>
              </a:xfrm>
              <a:prstGeom prst="rect">
                <a:avLst/>
              </a:prstGeom>
            </p:spPr>
          </p:pic>
          <p:sp>
            <p:nvSpPr>
              <p:cNvPr id="5" name="TextBox 4">
                <a:extLst>
                  <a:ext uri="{FF2B5EF4-FFF2-40B4-BE49-F238E27FC236}">
                    <a16:creationId xmlns:a16="http://schemas.microsoft.com/office/drawing/2014/main" id="{8F4A7973-BEF5-5AD9-D10D-128021B9200A}"/>
                  </a:ext>
                </a:extLst>
              </p:cNvPr>
              <p:cNvSpPr txBox="1"/>
              <p:nvPr/>
            </p:nvSpPr>
            <p:spPr>
              <a:xfrm>
                <a:off x="3141854" y="3005615"/>
                <a:ext cx="703390" cy="833897"/>
              </a:xfrm>
              <a:prstGeom prst="rect">
                <a:avLst/>
              </a:prstGeom>
              <a:noFill/>
            </p:spPr>
            <p:txBody>
              <a:bodyPr wrap="square" rtlCol="0">
                <a:spAutoFit/>
              </a:bodyPr>
              <a:lstStyle/>
              <a:p>
                <a:r>
                  <a:rPr lang="en-US" sz="1400" dirty="0"/>
                  <a:t>You have been on your phone all day. How about going for a walk?</a:t>
                </a:r>
              </a:p>
            </p:txBody>
          </p:sp>
        </p:grpSp>
        <p:pic>
          <p:nvPicPr>
            <p:cNvPr id="14" name="Picture 13" descr="A black background with a black square&#10;&#10;Description automatically generated with medium confidence">
              <a:extLst>
                <a:ext uri="{FF2B5EF4-FFF2-40B4-BE49-F238E27FC236}">
                  <a16:creationId xmlns:a16="http://schemas.microsoft.com/office/drawing/2014/main" id="{A4B63CAF-ABE6-3AEA-667F-B94402B81C0E}"/>
                </a:ext>
              </a:extLst>
            </p:cNvPr>
            <p:cNvPicPr>
              <a:picLocks noChangeAspect="1"/>
            </p:cNvPicPr>
            <p:nvPr/>
          </p:nvPicPr>
          <p:blipFill>
            <a:blip r:embed="rId5"/>
            <a:stretch>
              <a:fillRect/>
            </a:stretch>
          </p:blipFill>
          <p:spPr>
            <a:xfrm>
              <a:off x="5328976" y="3253901"/>
              <a:ext cx="496685" cy="496685"/>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screenshot of a computer&#10;&#10;Description automatically generated">
            <a:extLst>
              <a:ext uri="{FF2B5EF4-FFF2-40B4-BE49-F238E27FC236}">
                <a16:creationId xmlns:a16="http://schemas.microsoft.com/office/drawing/2014/main" id="{FF7BA096-78D5-5E39-4068-6DE438188589}"/>
              </a:ext>
            </a:extLst>
          </p:cNvPr>
          <p:cNvPicPr>
            <a:picLocks noChangeAspect="1"/>
          </p:cNvPicPr>
          <p:nvPr/>
        </p:nvPicPr>
        <p:blipFill>
          <a:blip r:embed="rId2"/>
          <a:stretch>
            <a:fillRect/>
          </a:stretch>
        </p:blipFill>
        <p:spPr>
          <a:xfrm>
            <a:off x="639748" y="960596"/>
            <a:ext cx="4037882" cy="4369956"/>
          </a:xfrm>
          <a:prstGeom prst="rect">
            <a:avLst/>
          </a:prstGeom>
        </p:spPr>
      </p:pic>
      <p:sp>
        <p:nvSpPr>
          <p:cNvPr id="2" name="Title 1">
            <a:extLst>
              <a:ext uri="{FF2B5EF4-FFF2-40B4-BE49-F238E27FC236}">
                <a16:creationId xmlns:a16="http://schemas.microsoft.com/office/drawing/2014/main" id="{02DF06AD-8296-9ED5-9339-12E822352F1A}"/>
              </a:ext>
            </a:extLst>
          </p:cNvPr>
          <p:cNvSpPr>
            <a:spLocks noGrp="1"/>
          </p:cNvSpPr>
          <p:nvPr>
            <p:ph type="title"/>
          </p:nvPr>
        </p:nvSpPr>
        <p:spPr/>
        <p:txBody>
          <a:bodyPr/>
          <a:lstStyle/>
          <a:p>
            <a:r>
              <a:rPr lang="en-US" dirty="0"/>
              <a:t>Researcher Dashboard</a:t>
            </a:r>
          </a:p>
        </p:txBody>
      </p:sp>
      <p:sp>
        <p:nvSpPr>
          <p:cNvPr id="4" name="Slide Number Placeholder 3">
            <a:extLst>
              <a:ext uri="{FF2B5EF4-FFF2-40B4-BE49-F238E27FC236}">
                <a16:creationId xmlns:a16="http://schemas.microsoft.com/office/drawing/2014/main" id="{B8B90F88-8E37-D438-53E4-ACBBA426EF9B}"/>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33</a:t>
            </a:fld>
            <a:endParaRPr lang="en"/>
          </a:p>
        </p:txBody>
      </p:sp>
      <p:pic>
        <p:nvPicPr>
          <p:cNvPr id="5" name="Picture 4" descr="A screenshot of a computer&#10;&#10;Description automatically generated">
            <a:extLst>
              <a:ext uri="{FF2B5EF4-FFF2-40B4-BE49-F238E27FC236}">
                <a16:creationId xmlns:a16="http://schemas.microsoft.com/office/drawing/2014/main" id="{F38C0443-236A-97B1-88B9-5161D07D03A9}"/>
              </a:ext>
            </a:extLst>
          </p:cNvPr>
          <p:cNvPicPr>
            <a:picLocks noChangeAspect="1"/>
          </p:cNvPicPr>
          <p:nvPr/>
        </p:nvPicPr>
        <p:blipFill>
          <a:blip r:embed="rId3"/>
          <a:stretch>
            <a:fillRect/>
          </a:stretch>
        </p:blipFill>
        <p:spPr>
          <a:xfrm>
            <a:off x="5602635" y="621284"/>
            <a:ext cx="3276750" cy="1664715"/>
          </a:xfrm>
          <a:prstGeom prst="rect">
            <a:avLst/>
          </a:prstGeom>
        </p:spPr>
      </p:pic>
      <p:sp>
        <p:nvSpPr>
          <p:cNvPr id="7" name="Rounded Rectangle 6">
            <a:extLst>
              <a:ext uri="{FF2B5EF4-FFF2-40B4-BE49-F238E27FC236}">
                <a16:creationId xmlns:a16="http://schemas.microsoft.com/office/drawing/2014/main" id="{374E467C-0A00-DF38-FFD3-9B8992528A0B}"/>
              </a:ext>
            </a:extLst>
          </p:cNvPr>
          <p:cNvSpPr/>
          <p:nvPr/>
        </p:nvSpPr>
        <p:spPr>
          <a:xfrm>
            <a:off x="1686100" y="1591292"/>
            <a:ext cx="1945179" cy="49045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Select Subjects</a:t>
            </a:r>
          </a:p>
        </p:txBody>
      </p:sp>
      <p:sp>
        <p:nvSpPr>
          <p:cNvPr id="8" name="Rounded Rectangle 7">
            <a:extLst>
              <a:ext uri="{FF2B5EF4-FFF2-40B4-BE49-F238E27FC236}">
                <a16:creationId xmlns:a16="http://schemas.microsoft.com/office/drawing/2014/main" id="{DFC03C4A-75B8-BF6C-F7FF-040F38E56AF9}"/>
              </a:ext>
            </a:extLst>
          </p:cNvPr>
          <p:cNvSpPr/>
          <p:nvPr/>
        </p:nvSpPr>
        <p:spPr>
          <a:xfrm>
            <a:off x="1686445" y="2201639"/>
            <a:ext cx="1945179" cy="49045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Select Date Range</a:t>
            </a:r>
          </a:p>
        </p:txBody>
      </p:sp>
      <p:sp>
        <p:nvSpPr>
          <p:cNvPr id="9" name="Rounded Rectangle 8">
            <a:extLst>
              <a:ext uri="{FF2B5EF4-FFF2-40B4-BE49-F238E27FC236}">
                <a16:creationId xmlns:a16="http://schemas.microsoft.com/office/drawing/2014/main" id="{41167A94-7D76-2C87-1CA7-BF8D4DD72FE0}"/>
              </a:ext>
            </a:extLst>
          </p:cNvPr>
          <p:cNvSpPr/>
          <p:nvPr/>
        </p:nvSpPr>
        <p:spPr>
          <a:xfrm>
            <a:off x="1686099" y="2989058"/>
            <a:ext cx="1945179" cy="490451"/>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Download</a:t>
            </a:r>
          </a:p>
        </p:txBody>
      </p:sp>
      <p:sp>
        <p:nvSpPr>
          <p:cNvPr id="10" name="Rounded Rectangle 9">
            <a:extLst>
              <a:ext uri="{FF2B5EF4-FFF2-40B4-BE49-F238E27FC236}">
                <a16:creationId xmlns:a16="http://schemas.microsoft.com/office/drawing/2014/main" id="{3BF8CE6A-1C6F-4CDF-A285-8CE9D10171A1}"/>
              </a:ext>
            </a:extLst>
          </p:cNvPr>
          <p:cNvSpPr/>
          <p:nvPr/>
        </p:nvSpPr>
        <p:spPr>
          <a:xfrm>
            <a:off x="1686098" y="3657296"/>
            <a:ext cx="1945179" cy="490451"/>
          </a:xfrm>
          <a:prstGeom prst="round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Link to Google Cloud Engine</a:t>
            </a:r>
          </a:p>
        </p:txBody>
      </p:sp>
      <p:sp>
        <p:nvSpPr>
          <p:cNvPr id="11" name="Rounded Rectangle 10">
            <a:extLst>
              <a:ext uri="{FF2B5EF4-FFF2-40B4-BE49-F238E27FC236}">
                <a16:creationId xmlns:a16="http://schemas.microsoft.com/office/drawing/2014/main" id="{04DB55BA-12C9-C93F-8495-423CED187131}"/>
              </a:ext>
            </a:extLst>
          </p:cNvPr>
          <p:cNvSpPr/>
          <p:nvPr/>
        </p:nvSpPr>
        <p:spPr>
          <a:xfrm>
            <a:off x="1686097" y="4311446"/>
            <a:ext cx="1945179" cy="490451"/>
          </a:xfrm>
          <a:prstGeom prst="round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Link to Hugging Face</a:t>
            </a:r>
          </a:p>
        </p:txBody>
      </p:sp>
      <p:pic>
        <p:nvPicPr>
          <p:cNvPr id="17" name="Picture 16" descr="A screenshot of a computer&#10;&#10;Description automatically generated">
            <a:extLst>
              <a:ext uri="{FF2B5EF4-FFF2-40B4-BE49-F238E27FC236}">
                <a16:creationId xmlns:a16="http://schemas.microsoft.com/office/drawing/2014/main" id="{ECC7C3ED-7FAF-5D60-9AD9-5AB06D7648D5}"/>
              </a:ext>
            </a:extLst>
          </p:cNvPr>
          <p:cNvPicPr>
            <a:picLocks noChangeAspect="1"/>
          </p:cNvPicPr>
          <p:nvPr/>
        </p:nvPicPr>
        <p:blipFill>
          <a:blip r:embed="rId4"/>
          <a:stretch>
            <a:fillRect/>
          </a:stretch>
        </p:blipFill>
        <p:spPr>
          <a:xfrm>
            <a:off x="5506000" y="2989058"/>
            <a:ext cx="3066500" cy="1412780"/>
          </a:xfrm>
          <a:prstGeom prst="rect">
            <a:avLst/>
          </a:prstGeom>
        </p:spPr>
      </p:pic>
    </p:spTree>
    <p:extLst>
      <p:ext uri="{BB962C8B-B14F-4D97-AF65-F5344CB8AC3E}">
        <p14:creationId xmlns:p14="http://schemas.microsoft.com/office/powerpoint/2010/main" val="37248601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950DF-2882-AF0A-882E-315385D819C1}"/>
              </a:ext>
            </a:extLst>
          </p:cNvPr>
          <p:cNvSpPr>
            <a:spLocks noGrp="1"/>
          </p:cNvSpPr>
          <p:nvPr>
            <p:ph type="title"/>
          </p:nvPr>
        </p:nvSpPr>
        <p:spPr/>
        <p:txBody>
          <a:bodyPr/>
          <a:lstStyle/>
          <a:p>
            <a:r>
              <a:rPr lang="en-US" dirty="0"/>
              <a:t>RA Qualifications</a:t>
            </a:r>
          </a:p>
        </p:txBody>
      </p:sp>
      <p:sp>
        <p:nvSpPr>
          <p:cNvPr id="3" name="Content Placeholder 2">
            <a:extLst>
              <a:ext uri="{FF2B5EF4-FFF2-40B4-BE49-F238E27FC236}">
                <a16:creationId xmlns:a16="http://schemas.microsoft.com/office/drawing/2014/main" id="{ADEF1FF7-DD4E-3D49-24D5-5B4D80C814F0}"/>
              </a:ext>
            </a:extLst>
          </p:cNvPr>
          <p:cNvSpPr>
            <a:spLocks noGrp="1"/>
          </p:cNvSpPr>
          <p:nvPr>
            <p:ph idx="1"/>
          </p:nvPr>
        </p:nvSpPr>
        <p:spPr/>
        <p:txBody>
          <a:bodyPr/>
          <a:lstStyle/>
          <a:p>
            <a:r>
              <a:rPr lang="en-US" dirty="0"/>
              <a:t>Human-Computer Interaction: needs assessment, user studies, user centered designed</a:t>
            </a:r>
          </a:p>
          <a:p>
            <a:r>
              <a:rPr lang="en-US" dirty="0"/>
              <a:t>Front end programming: react, angular, typescript</a:t>
            </a:r>
          </a:p>
          <a:p>
            <a:r>
              <a:rPr lang="en-US" dirty="0"/>
              <a:t>Cloud computing: Google Cloud, AWS</a:t>
            </a:r>
          </a:p>
          <a:p>
            <a:r>
              <a:rPr lang="en-US" dirty="0"/>
              <a:t>Machine learning: scikit-learn, pandas, matplotlib</a:t>
            </a:r>
          </a:p>
          <a:p>
            <a:r>
              <a:rPr lang="en-US" dirty="0"/>
              <a:t>Interest in healthcare applications</a:t>
            </a:r>
          </a:p>
          <a:p>
            <a:r>
              <a:rPr lang="en-US"/>
              <a:t>Excellent </a:t>
            </a:r>
            <a:r>
              <a:rPr lang="en-US" dirty="0"/>
              <a:t>communication skills: running focus groups, working with doctors, subjects, psychology faculty and graduate students</a:t>
            </a:r>
          </a:p>
          <a:p>
            <a:endParaRPr lang="en-US" dirty="0"/>
          </a:p>
        </p:txBody>
      </p:sp>
      <p:sp>
        <p:nvSpPr>
          <p:cNvPr id="4" name="Slide Number Placeholder 3">
            <a:extLst>
              <a:ext uri="{FF2B5EF4-FFF2-40B4-BE49-F238E27FC236}">
                <a16:creationId xmlns:a16="http://schemas.microsoft.com/office/drawing/2014/main" id="{70A67FFB-9039-9E63-64A3-2693EB13A3B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34</a:t>
            </a:fld>
            <a:endParaRPr lang="en"/>
          </a:p>
        </p:txBody>
      </p:sp>
    </p:spTree>
    <p:extLst>
      <p:ext uri="{BB962C8B-B14F-4D97-AF65-F5344CB8AC3E}">
        <p14:creationId xmlns:p14="http://schemas.microsoft.com/office/powerpoint/2010/main" val="42346421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67CAC-4D7A-7A13-3C86-6EB42E27C43E}"/>
              </a:ext>
            </a:extLst>
          </p:cNvPr>
          <p:cNvSpPr>
            <a:spLocks noGrp="1"/>
          </p:cNvSpPr>
          <p:nvPr>
            <p:ph type="title"/>
          </p:nvPr>
        </p:nvSpPr>
        <p:spPr/>
        <p:txBody>
          <a:bodyPr/>
          <a:lstStyle/>
          <a:p>
            <a:r>
              <a:rPr lang="en-US" dirty="0"/>
              <a:t>Emerging Project:</a:t>
            </a:r>
            <a:br>
              <a:rPr lang="en-US" dirty="0"/>
            </a:br>
            <a:r>
              <a:rPr lang="en-US" sz="3200" dirty="0"/>
              <a:t>LLM with Tools </a:t>
            </a:r>
            <a:r>
              <a:rPr lang="en-US" sz="3200" dirty="0">
                <a:sym typeface="Wingdings" pitchFamily="2" charset="2"/>
              </a:rPr>
              <a:t> Machine Consciousness</a:t>
            </a:r>
            <a:endParaRPr lang="en-US" sz="3200" dirty="0"/>
          </a:p>
        </p:txBody>
      </p:sp>
      <p:sp>
        <p:nvSpPr>
          <p:cNvPr id="3" name="Content Placeholder 2">
            <a:extLst>
              <a:ext uri="{FF2B5EF4-FFF2-40B4-BE49-F238E27FC236}">
                <a16:creationId xmlns:a16="http://schemas.microsoft.com/office/drawing/2014/main" id="{011F6DE5-1544-F82D-C52B-C7671C08817D}"/>
              </a:ext>
            </a:extLst>
          </p:cNvPr>
          <p:cNvSpPr>
            <a:spLocks noGrp="1"/>
          </p:cNvSpPr>
          <p:nvPr>
            <p:ph type="body" idx="1"/>
          </p:nvPr>
        </p:nvSpPr>
        <p:spPr/>
        <p:txBody>
          <a:bodyPr/>
          <a:lstStyle/>
          <a:p>
            <a:r>
              <a:rPr lang="en-US" dirty="0"/>
              <a:t>Masters Project Available Now</a:t>
            </a:r>
          </a:p>
          <a:p>
            <a:endParaRPr lang="en-US" dirty="0"/>
          </a:p>
        </p:txBody>
      </p:sp>
      <p:sp>
        <p:nvSpPr>
          <p:cNvPr id="4" name="Slide Number Placeholder 3">
            <a:extLst>
              <a:ext uri="{FF2B5EF4-FFF2-40B4-BE49-F238E27FC236}">
                <a16:creationId xmlns:a16="http://schemas.microsoft.com/office/drawing/2014/main" id="{939F6D98-D54D-3A1B-38CD-4575EBE2DF72}"/>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35</a:t>
            </a:fld>
            <a:endParaRPr lang="en"/>
          </a:p>
        </p:txBody>
      </p:sp>
    </p:spTree>
    <p:extLst>
      <p:ext uri="{BB962C8B-B14F-4D97-AF65-F5344CB8AC3E}">
        <p14:creationId xmlns:p14="http://schemas.microsoft.com/office/powerpoint/2010/main" val="11493170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84F13-6DFD-4949-BABF-0ACC5FD839AB}"/>
              </a:ext>
            </a:extLst>
          </p:cNvPr>
          <p:cNvSpPr>
            <a:spLocks noGrp="1"/>
          </p:cNvSpPr>
          <p:nvPr>
            <p:ph type="title"/>
          </p:nvPr>
        </p:nvSpPr>
        <p:spPr/>
        <p:txBody>
          <a:bodyPr/>
          <a:lstStyle/>
          <a:p>
            <a:r>
              <a:rPr lang="en-US" dirty="0"/>
              <a:t>One Approach to Neural-Symbolic Integration</a:t>
            </a:r>
          </a:p>
        </p:txBody>
      </p:sp>
      <p:sp>
        <p:nvSpPr>
          <p:cNvPr id="3" name="Content Placeholder 2">
            <a:extLst>
              <a:ext uri="{FF2B5EF4-FFF2-40B4-BE49-F238E27FC236}">
                <a16:creationId xmlns:a16="http://schemas.microsoft.com/office/drawing/2014/main" id="{69C38C04-D516-2B4F-B84E-90DD4440CE50}"/>
              </a:ext>
            </a:extLst>
          </p:cNvPr>
          <p:cNvSpPr>
            <a:spLocks noGrp="1"/>
          </p:cNvSpPr>
          <p:nvPr>
            <p:ph idx="1"/>
          </p:nvPr>
        </p:nvSpPr>
        <p:spPr/>
        <p:txBody>
          <a:bodyPr/>
          <a:lstStyle/>
          <a:p>
            <a:r>
              <a:rPr lang="en-US" dirty="0"/>
              <a:t>Imbed true symbolic reasoning </a:t>
            </a:r>
            <a:r>
              <a:rPr lang="en-US" i="1" dirty="0"/>
              <a:t>inside</a:t>
            </a:r>
            <a:r>
              <a:rPr lang="en-US" dirty="0"/>
              <a:t> a neural engine</a:t>
            </a:r>
          </a:p>
          <a:p>
            <a:r>
              <a:rPr lang="en-US" dirty="0"/>
              <a:t>Enable super-human and super-neuro </a:t>
            </a:r>
            <a:r>
              <a:rPr lang="en-US" dirty="0">
                <a:solidFill>
                  <a:srgbClr val="FF0000"/>
                </a:solidFill>
              </a:rPr>
              <a:t>combinatorial</a:t>
            </a:r>
            <a:r>
              <a:rPr lang="en-US" dirty="0"/>
              <a:t> reasoning</a:t>
            </a:r>
          </a:p>
          <a:p>
            <a:pPr lvl="1"/>
            <a:r>
              <a:rPr lang="en-US" dirty="0"/>
              <a:t>For deliberative, Type 2 reasoning</a:t>
            </a:r>
          </a:p>
          <a:p>
            <a:pPr lvl="1"/>
            <a:r>
              <a:rPr lang="en-US" dirty="0"/>
              <a:t>Rare in ordinary animal life</a:t>
            </a:r>
          </a:p>
          <a:p>
            <a:pPr lvl="1"/>
            <a:r>
              <a:rPr lang="en-US" dirty="0"/>
              <a:t>Common in “business AI”</a:t>
            </a:r>
          </a:p>
        </p:txBody>
      </p:sp>
      <p:sp>
        <p:nvSpPr>
          <p:cNvPr id="4" name="Slide Number Placeholder 3">
            <a:extLst>
              <a:ext uri="{FF2B5EF4-FFF2-40B4-BE49-F238E27FC236}">
                <a16:creationId xmlns:a16="http://schemas.microsoft.com/office/drawing/2014/main" id="{3A102B44-CAA2-8843-BD93-2B6BD0C9EF0B}"/>
              </a:ext>
            </a:extLst>
          </p:cNvPr>
          <p:cNvSpPr>
            <a:spLocks noGrp="1"/>
          </p:cNvSpPr>
          <p:nvPr>
            <p:ph type="sldNum" sz="quarter" idx="12"/>
          </p:nvPr>
        </p:nvSpPr>
        <p:spPr/>
        <p:txBody>
          <a:bodyPr/>
          <a:lstStyle/>
          <a:p>
            <a:fld id="{6DB47C31-5CB9-D841-A1BB-77377264B9EC}" type="slidenum">
              <a:rPr lang="en-US" smtClean="0"/>
              <a:t>36</a:t>
            </a:fld>
            <a:endParaRPr lang="en-US"/>
          </a:p>
        </p:txBody>
      </p:sp>
      <p:pic>
        <p:nvPicPr>
          <p:cNvPr id="6" name="Picture 5">
            <a:extLst>
              <a:ext uri="{FF2B5EF4-FFF2-40B4-BE49-F238E27FC236}">
                <a16:creationId xmlns:a16="http://schemas.microsoft.com/office/drawing/2014/main" id="{CC8F00A6-5439-7947-9DE3-3679D92261CE}"/>
              </a:ext>
            </a:extLst>
          </p:cNvPr>
          <p:cNvPicPr>
            <a:picLocks noChangeAspect="1"/>
          </p:cNvPicPr>
          <p:nvPr/>
        </p:nvPicPr>
        <p:blipFill>
          <a:blip r:embed="rId2"/>
          <a:stretch>
            <a:fillRect/>
          </a:stretch>
        </p:blipFill>
        <p:spPr>
          <a:xfrm>
            <a:off x="7237059" y="2646259"/>
            <a:ext cx="1365381" cy="2073048"/>
          </a:xfrm>
          <a:prstGeom prst="rect">
            <a:avLst/>
          </a:prstGeom>
        </p:spPr>
      </p:pic>
      <p:pic>
        <p:nvPicPr>
          <p:cNvPr id="7" name="Picture 6">
            <a:extLst>
              <a:ext uri="{FF2B5EF4-FFF2-40B4-BE49-F238E27FC236}">
                <a16:creationId xmlns:a16="http://schemas.microsoft.com/office/drawing/2014/main" id="{34C367A1-CEB2-EF46-92CA-714F4A10F1D9}"/>
              </a:ext>
            </a:extLst>
          </p:cNvPr>
          <p:cNvPicPr>
            <a:picLocks noChangeAspect="1"/>
          </p:cNvPicPr>
          <p:nvPr/>
        </p:nvPicPr>
        <p:blipFill>
          <a:blip r:embed="rId3"/>
          <a:stretch>
            <a:fillRect/>
          </a:stretch>
        </p:blipFill>
        <p:spPr>
          <a:xfrm>
            <a:off x="5765931" y="2607631"/>
            <a:ext cx="1365381" cy="2111676"/>
          </a:xfrm>
          <a:prstGeom prst="rect">
            <a:avLst/>
          </a:prstGeom>
        </p:spPr>
      </p:pic>
    </p:spTree>
    <p:extLst>
      <p:ext uri="{BB962C8B-B14F-4D97-AF65-F5344CB8AC3E}">
        <p14:creationId xmlns:p14="http://schemas.microsoft.com/office/powerpoint/2010/main" val="330745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31369F3-7974-D441-BE2F-50F24777A501}"/>
              </a:ext>
            </a:extLst>
          </p:cNvPr>
          <p:cNvSpPr>
            <a:spLocks noGrp="1"/>
          </p:cNvSpPr>
          <p:nvPr>
            <p:ph type="sldNum" sz="quarter" idx="12"/>
          </p:nvPr>
        </p:nvSpPr>
        <p:spPr/>
        <p:txBody>
          <a:bodyPr/>
          <a:lstStyle/>
          <a:p>
            <a:fld id="{6DB47C31-5CB9-D841-A1BB-77377264B9EC}" type="slidenum">
              <a:rPr lang="en-US" smtClean="0"/>
              <a:t>37</a:t>
            </a:fld>
            <a:endParaRPr lang="en-US"/>
          </a:p>
        </p:txBody>
      </p:sp>
      <p:sp>
        <p:nvSpPr>
          <p:cNvPr id="5" name="Rectangle 4">
            <a:extLst>
              <a:ext uri="{FF2B5EF4-FFF2-40B4-BE49-F238E27FC236}">
                <a16:creationId xmlns:a16="http://schemas.microsoft.com/office/drawing/2014/main" id="{189143F3-44F7-F243-A881-CDDDD0062B52}"/>
              </a:ext>
            </a:extLst>
          </p:cNvPr>
          <p:cNvSpPr/>
          <p:nvPr/>
        </p:nvSpPr>
        <p:spPr>
          <a:xfrm>
            <a:off x="2563332" y="172490"/>
            <a:ext cx="3623300" cy="7547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chemeClr val="tx1"/>
                </a:solidFill>
              </a:rPr>
              <a:t>Symbolic Reasoning Engine</a:t>
            </a:r>
          </a:p>
        </p:txBody>
      </p:sp>
      <p:sp>
        <p:nvSpPr>
          <p:cNvPr id="6" name="Rectangle 5">
            <a:extLst>
              <a:ext uri="{FF2B5EF4-FFF2-40B4-BE49-F238E27FC236}">
                <a16:creationId xmlns:a16="http://schemas.microsoft.com/office/drawing/2014/main" id="{91C56622-ADF3-3A48-A76E-AFB3EF3DB227}"/>
              </a:ext>
            </a:extLst>
          </p:cNvPr>
          <p:cNvSpPr/>
          <p:nvPr/>
        </p:nvSpPr>
        <p:spPr>
          <a:xfrm>
            <a:off x="2720200" y="3708175"/>
            <a:ext cx="3604847" cy="1172491"/>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Neural Network</a:t>
            </a:r>
          </a:p>
        </p:txBody>
      </p:sp>
      <p:cxnSp>
        <p:nvCxnSpPr>
          <p:cNvPr id="11" name="Straight Arrow Connector 10">
            <a:extLst>
              <a:ext uri="{FF2B5EF4-FFF2-40B4-BE49-F238E27FC236}">
                <a16:creationId xmlns:a16="http://schemas.microsoft.com/office/drawing/2014/main" id="{DC0D149B-F3DF-6A40-8B66-70F2E6AC5F98}"/>
              </a:ext>
            </a:extLst>
          </p:cNvPr>
          <p:cNvCxnSpPr>
            <a:cxnSpLocks/>
            <a:endCxn id="6" idx="1"/>
          </p:cNvCxnSpPr>
          <p:nvPr/>
        </p:nvCxnSpPr>
        <p:spPr>
          <a:xfrm>
            <a:off x="1995992" y="4294420"/>
            <a:ext cx="724208" cy="1"/>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3A1902E1-3C13-D347-BD2E-AB5461CA53F3}"/>
              </a:ext>
            </a:extLst>
          </p:cNvPr>
          <p:cNvCxnSpPr>
            <a:cxnSpLocks/>
          </p:cNvCxnSpPr>
          <p:nvPr/>
        </p:nvCxnSpPr>
        <p:spPr>
          <a:xfrm>
            <a:off x="6325046" y="4271560"/>
            <a:ext cx="724208" cy="1"/>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CEA0A09B-32C7-C149-BACF-6CD16D290C4D}"/>
              </a:ext>
            </a:extLst>
          </p:cNvPr>
          <p:cNvPicPr>
            <a:picLocks noChangeAspect="1"/>
          </p:cNvPicPr>
          <p:nvPr/>
        </p:nvPicPr>
        <p:blipFill>
          <a:blip r:embed="rId2"/>
          <a:stretch>
            <a:fillRect/>
          </a:stretch>
        </p:blipFill>
        <p:spPr>
          <a:xfrm>
            <a:off x="358447" y="3550058"/>
            <a:ext cx="1538792" cy="1519557"/>
          </a:xfrm>
          <a:prstGeom prst="rect">
            <a:avLst/>
          </a:prstGeom>
        </p:spPr>
      </p:pic>
      <p:sp>
        <p:nvSpPr>
          <p:cNvPr id="13" name="TextBox 12">
            <a:extLst>
              <a:ext uri="{FF2B5EF4-FFF2-40B4-BE49-F238E27FC236}">
                <a16:creationId xmlns:a16="http://schemas.microsoft.com/office/drawing/2014/main" id="{8BA5F559-BA09-E548-8384-09DACBD38C37}"/>
              </a:ext>
            </a:extLst>
          </p:cNvPr>
          <p:cNvSpPr txBox="1"/>
          <p:nvPr/>
        </p:nvSpPr>
        <p:spPr>
          <a:xfrm>
            <a:off x="7300714" y="3821437"/>
            <a:ext cx="1466096" cy="1015663"/>
          </a:xfrm>
          <a:prstGeom prst="rect">
            <a:avLst/>
          </a:prstGeom>
          <a:noFill/>
        </p:spPr>
        <p:txBody>
          <a:bodyPr wrap="square" rtlCol="0">
            <a:spAutoFit/>
          </a:bodyPr>
          <a:lstStyle/>
          <a:p>
            <a:r>
              <a:rPr lang="en-US" sz="1500" dirty="0"/>
              <a:t>Forward(1)</a:t>
            </a:r>
          </a:p>
          <a:p>
            <a:r>
              <a:rPr lang="en-US" sz="1500" dirty="0"/>
              <a:t>Turn left</a:t>
            </a:r>
          </a:p>
          <a:p>
            <a:r>
              <a:rPr lang="en-US" sz="1500" dirty="0"/>
              <a:t>Forward (3)</a:t>
            </a:r>
          </a:p>
          <a:p>
            <a:r>
              <a:rPr lang="en-US" sz="1500" dirty="0"/>
              <a:t>…</a:t>
            </a:r>
          </a:p>
        </p:txBody>
      </p:sp>
      <p:sp>
        <p:nvSpPr>
          <p:cNvPr id="18" name="Rectangle 17">
            <a:extLst>
              <a:ext uri="{FF2B5EF4-FFF2-40B4-BE49-F238E27FC236}">
                <a16:creationId xmlns:a16="http://schemas.microsoft.com/office/drawing/2014/main" id="{499D0901-F90F-CF41-A5FA-A89DDC3AADD4}"/>
              </a:ext>
            </a:extLst>
          </p:cNvPr>
          <p:cNvSpPr/>
          <p:nvPr/>
        </p:nvSpPr>
        <p:spPr>
          <a:xfrm>
            <a:off x="779047" y="1137238"/>
            <a:ext cx="2397290" cy="1643546"/>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9" name="Picture 18">
            <a:extLst>
              <a:ext uri="{FF2B5EF4-FFF2-40B4-BE49-F238E27FC236}">
                <a16:creationId xmlns:a16="http://schemas.microsoft.com/office/drawing/2014/main" id="{CBA0CE6E-B72E-EE40-9A34-3251D6F10406}"/>
              </a:ext>
            </a:extLst>
          </p:cNvPr>
          <p:cNvPicPr>
            <a:picLocks noChangeAspect="1"/>
          </p:cNvPicPr>
          <p:nvPr/>
        </p:nvPicPr>
        <p:blipFill>
          <a:blip r:embed="rId2"/>
          <a:stretch>
            <a:fillRect/>
          </a:stretch>
        </p:blipFill>
        <p:spPr>
          <a:xfrm>
            <a:off x="1127843" y="1208589"/>
            <a:ext cx="1538792" cy="1519557"/>
          </a:xfrm>
          <a:prstGeom prst="rect">
            <a:avLst/>
          </a:prstGeom>
        </p:spPr>
      </p:pic>
      <p:sp>
        <p:nvSpPr>
          <p:cNvPr id="20" name="TextBox 19">
            <a:extLst>
              <a:ext uri="{FF2B5EF4-FFF2-40B4-BE49-F238E27FC236}">
                <a16:creationId xmlns:a16="http://schemas.microsoft.com/office/drawing/2014/main" id="{BF4B89D4-1BFB-7442-A025-362BFF1E2D0D}"/>
              </a:ext>
            </a:extLst>
          </p:cNvPr>
          <p:cNvSpPr txBox="1"/>
          <p:nvPr/>
        </p:nvSpPr>
        <p:spPr>
          <a:xfrm>
            <a:off x="3453822" y="1785884"/>
            <a:ext cx="1842320" cy="369332"/>
          </a:xfrm>
          <a:prstGeom prst="rect">
            <a:avLst/>
          </a:prstGeom>
          <a:noFill/>
        </p:spPr>
        <p:txBody>
          <a:bodyPr wrap="square" rtlCol="0">
            <a:spAutoFit/>
          </a:bodyPr>
          <a:lstStyle/>
          <a:p>
            <a:pPr algn="ctr"/>
            <a:r>
              <a:rPr lang="en-US" dirty="0" err="1"/>
              <a:t>Go_To</a:t>
            </a:r>
            <a:r>
              <a:rPr lang="en-US" dirty="0"/>
              <a:t>(Cheese)</a:t>
            </a:r>
          </a:p>
        </p:txBody>
      </p:sp>
      <p:sp>
        <p:nvSpPr>
          <p:cNvPr id="23" name="Rounded Rectangle 22">
            <a:extLst>
              <a:ext uri="{FF2B5EF4-FFF2-40B4-BE49-F238E27FC236}">
                <a16:creationId xmlns:a16="http://schemas.microsoft.com/office/drawing/2014/main" id="{80CDDA7A-2525-9042-86AC-47EEEEF5462E}"/>
              </a:ext>
            </a:extLst>
          </p:cNvPr>
          <p:cNvSpPr/>
          <p:nvPr/>
        </p:nvSpPr>
        <p:spPr>
          <a:xfrm>
            <a:off x="2720200" y="3050007"/>
            <a:ext cx="1340459" cy="389212"/>
          </a:xfrm>
          <a:prstGeom prst="round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Decoder</a:t>
            </a:r>
          </a:p>
        </p:txBody>
      </p:sp>
      <p:sp>
        <p:nvSpPr>
          <p:cNvPr id="24" name="Rounded Rectangle 23">
            <a:extLst>
              <a:ext uri="{FF2B5EF4-FFF2-40B4-BE49-F238E27FC236}">
                <a16:creationId xmlns:a16="http://schemas.microsoft.com/office/drawing/2014/main" id="{8A9D75EA-09A8-D746-9D9B-99CAFAEE1FDB}"/>
              </a:ext>
            </a:extLst>
          </p:cNvPr>
          <p:cNvSpPr/>
          <p:nvPr/>
        </p:nvSpPr>
        <p:spPr>
          <a:xfrm>
            <a:off x="4984588" y="3068054"/>
            <a:ext cx="1340459" cy="389212"/>
          </a:xfrm>
          <a:prstGeom prst="round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Encoder</a:t>
            </a:r>
          </a:p>
        </p:txBody>
      </p:sp>
      <p:sp>
        <p:nvSpPr>
          <p:cNvPr id="25" name="Rectangle 24">
            <a:extLst>
              <a:ext uri="{FF2B5EF4-FFF2-40B4-BE49-F238E27FC236}">
                <a16:creationId xmlns:a16="http://schemas.microsoft.com/office/drawing/2014/main" id="{6D0A3061-51D5-4F43-99E8-5F4CE96A55E3}"/>
              </a:ext>
            </a:extLst>
          </p:cNvPr>
          <p:cNvSpPr/>
          <p:nvPr/>
        </p:nvSpPr>
        <p:spPr>
          <a:xfrm>
            <a:off x="3191031" y="1137237"/>
            <a:ext cx="2397290" cy="1643546"/>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6" name="Rectangle 25">
            <a:extLst>
              <a:ext uri="{FF2B5EF4-FFF2-40B4-BE49-F238E27FC236}">
                <a16:creationId xmlns:a16="http://schemas.microsoft.com/office/drawing/2014/main" id="{20009468-A01C-004E-9830-78EFDD5CCC5B}"/>
              </a:ext>
            </a:extLst>
          </p:cNvPr>
          <p:cNvSpPr/>
          <p:nvPr/>
        </p:nvSpPr>
        <p:spPr>
          <a:xfrm>
            <a:off x="5588320" y="1137237"/>
            <a:ext cx="2397290" cy="1643546"/>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31" name="Curved Connector 30">
            <a:extLst>
              <a:ext uri="{FF2B5EF4-FFF2-40B4-BE49-F238E27FC236}">
                <a16:creationId xmlns:a16="http://schemas.microsoft.com/office/drawing/2014/main" id="{F6D552CC-4013-B34A-90A3-14ABB927A3AB}"/>
              </a:ext>
            </a:extLst>
          </p:cNvPr>
          <p:cNvCxnSpPr>
            <a:stCxn id="18" idx="0"/>
            <a:endCxn id="5" idx="1"/>
          </p:cNvCxnSpPr>
          <p:nvPr/>
        </p:nvCxnSpPr>
        <p:spPr>
          <a:xfrm rot="5400000" flipH="1" flipV="1">
            <a:off x="1976815" y="550722"/>
            <a:ext cx="587393" cy="585639"/>
          </a:xfrm>
          <a:prstGeom prst="curvedConnector2">
            <a:avLst/>
          </a:prstGeom>
          <a:ln w="603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urved Connector 37">
            <a:extLst>
              <a:ext uri="{FF2B5EF4-FFF2-40B4-BE49-F238E27FC236}">
                <a16:creationId xmlns:a16="http://schemas.microsoft.com/office/drawing/2014/main" id="{8CBEF540-39AD-B644-98BA-3CC2BE3F20E3}"/>
              </a:ext>
            </a:extLst>
          </p:cNvPr>
          <p:cNvCxnSpPr>
            <a:cxnSpLocks/>
            <a:stCxn id="5" idx="3"/>
          </p:cNvCxnSpPr>
          <p:nvPr/>
        </p:nvCxnSpPr>
        <p:spPr>
          <a:xfrm>
            <a:off x="6186632" y="549845"/>
            <a:ext cx="500518" cy="570045"/>
          </a:xfrm>
          <a:prstGeom prst="curvedConnector2">
            <a:avLst/>
          </a:prstGeom>
          <a:ln w="603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4333929C-FC04-F44F-B254-EF08DB3CE488}"/>
              </a:ext>
            </a:extLst>
          </p:cNvPr>
          <p:cNvCxnSpPr>
            <a:endCxn id="23" idx="2"/>
          </p:cNvCxnSpPr>
          <p:nvPr/>
        </p:nvCxnSpPr>
        <p:spPr>
          <a:xfrm flipV="1">
            <a:off x="3390430" y="3439218"/>
            <a:ext cx="0" cy="268957"/>
          </a:xfrm>
          <a:prstGeom prst="straightConnector1">
            <a:avLst/>
          </a:prstGeom>
          <a:ln w="603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B8BCE19C-824F-1044-86EF-F93D96E3C932}"/>
              </a:ext>
            </a:extLst>
          </p:cNvPr>
          <p:cNvCxnSpPr>
            <a:cxnSpLocks/>
            <a:stCxn id="24" idx="2"/>
          </p:cNvCxnSpPr>
          <p:nvPr/>
        </p:nvCxnSpPr>
        <p:spPr>
          <a:xfrm>
            <a:off x="5654817" y="3457266"/>
            <a:ext cx="0" cy="269344"/>
          </a:xfrm>
          <a:prstGeom prst="straightConnector1">
            <a:avLst/>
          </a:prstGeom>
          <a:ln w="603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1944155A-12BB-A843-93BE-A2BF1ED38064}"/>
              </a:ext>
            </a:extLst>
          </p:cNvPr>
          <p:cNvCxnSpPr>
            <a:cxnSpLocks/>
            <a:stCxn id="23" idx="0"/>
          </p:cNvCxnSpPr>
          <p:nvPr/>
        </p:nvCxnSpPr>
        <p:spPr>
          <a:xfrm flipV="1">
            <a:off x="3390430" y="2780782"/>
            <a:ext cx="0" cy="269225"/>
          </a:xfrm>
          <a:prstGeom prst="straightConnector1">
            <a:avLst/>
          </a:prstGeom>
          <a:ln w="603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4D9ED0C0-7877-EA4E-8DD8-2250985D76ED}"/>
              </a:ext>
            </a:extLst>
          </p:cNvPr>
          <p:cNvCxnSpPr>
            <a:cxnSpLocks/>
          </p:cNvCxnSpPr>
          <p:nvPr/>
        </p:nvCxnSpPr>
        <p:spPr>
          <a:xfrm>
            <a:off x="5640354" y="2780781"/>
            <a:ext cx="0" cy="269344"/>
          </a:xfrm>
          <a:prstGeom prst="straightConnector1">
            <a:avLst/>
          </a:prstGeom>
          <a:ln w="6032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56" name="Picture 55">
            <a:extLst>
              <a:ext uri="{FF2B5EF4-FFF2-40B4-BE49-F238E27FC236}">
                <a16:creationId xmlns:a16="http://schemas.microsoft.com/office/drawing/2014/main" id="{6AF5033F-3880-B040-BF1D-CE13EF4953E1}"/>
              </a:ext>
            </a:extLst>
          </p:cNvPr>
          <p:cNvPicPr>
            <a:picLocks noChangeAspect="1"/>
          </p:cNvPicPr>
          <p:nvPr/>
        </p:nvPicPr>
        <p:blipFill>
          <a:blip r:embed="rId3"/>
          <a:stretch>
            <a:fillRect/>
          </a:stretch>
        </p:blipFill>
        <p:spPr>
          <a:xfrm>
            <a:off x="6150243" y="1208589"/>
            <a:ext cx="1538792" cy="1519557"/>
          </a:xfrm>
          <a:prstGeom prst="rect">
            <a:avLst/>
          </a:prstGeom>
        </p:spPr>
      </p:pic>
    </p:spTree>
    <p:extLst>
      <p:ext uri="{BB962C8B-B14F-4D97-AF65-F5344CB8AC3E}">
        <p14:creationId xmlns:p14="http://schemas.microsoft.com/office/powerpoint/2010/main" val="2757198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23"/>
                                        </p:tgtEl>
                                        <p:attrNameLst>
                                          <p:attrName>fillcolor</p:attrName>
                                        </p:attrNameLst>
                                      </p:cBhvr>
                                      <p:to>
                                        <a:srgbClr val="FFFC00"/>
                                      </p:to>
                                    </p:animClr>
                                    <p:set>
                                      <p:cBhvr>
                                        <p:cTn id="7" dur="2000" fill="hold"/>
                                        <p:tgtEl>
                                          <p:spTgt spid="23"/>
                                        </p:tgtEl>
                                        <p:attrNameLst>
                                          <p:attrName>fill.type</p:attrName>
                                        </p:attrNameLst>
                                      </p:cBhvr>
                                      <p:to>
                                        <p:strVal val="solid"/>
                                      </p:to>
                                    </p:set>
                                    <p:set>
                                      <p:cBhvr>
                                        <p:cTn id="8" dur="2000" fill="hold"/>
                                        <p:tgtEl>
                                          <p:spTgt spid="23"/>
                                        </p:tgtEl>
                                        <p:attrNameLst>
                                          <p:attrName>fill.on</p:attrName>
                                        </p:attrNameLst>
                                      </p:cBhvr>
                                      <p:to>
                                        <p:strVal val="true"/>
                                      </p:to>
                                    </p:set>
                                  </p:childTnLst>
                                </p:cTn>
                              </p:par>
                            </p:childTnLst>
                          </p:cTn>
                        </p:par>
                        <p:par>
                          <p:cTn id="9" fill="hold">
                            <p:stCondLst>
                              <p:cond delay="2000"/>
                            </p:stCondLst>
                            <p:childTnLst>
                              <p:par>
                                <p:cTn id="10" presetID="1" presetClass="entr" presetSubtype="0" fill="hold" nodeType="afterEffect">
                                  <p:stCondLst>
                                    <p:cond delay="2000"/>
                                  </p:stCondLst>
                                  <p:childTnLst>
                                    <p:set>
                                      <p:cBhvr>
                                        <p:cTn id="11" dur="1" fill="hold">
                                          <p:stCondLst>
                                            <p:cond delay="0"/>
                                          </p:stCondLst>
                                        </p:cTn>
                                        <p:tgtEl>
                                          <p:spTgt spid="1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mph" presetSubtype="2" fill="hold" nodeType="clickEffect">
                                  <p:stCondLst>
                                    <p:cond delay="0"/>
                                  </p:stCondLst>
                                  <p:childTnLst>
                                    <p:animClr clrSpc="rgb" dir="cw">
                                      <p:cBhvr>
                                        <p:cTn id="19" dur="2000" fill="hold"/>
                                        <p:tgtEl>
                                          <p:spTgt spid="5"/>
                                        </p:tgtEl>
                                        <p:attrNameLst>
                                          <p:attrName>fillcolor</p:attrName>
                                        </p:attrNameLst>
                                      </p:cBhvr>
                                      <p:to>
                                        <a:schemeClr val="accent2"/>
                                      </p:to>
                                    </p:animClr>
                                    <p:set>
                                      <p:cBhvr>
                                        <p:cTn id="20" dur="2000" fill="hold"/>
                                        <p:tgtEl>
                                          <p:spTgt spid="5"/>
                                        </p:tgtEl>
                                        <p:attrNameLst>
                                          <p:attrName>fill.type</p:attrName>
                                        </p:attrNameLst>
                                      </p:cBhvr>
                                      <p:to>
                                        <p:strVal val="solid"/>
                                      </p:to>
                                    </p:set>
                                    <p:set>
                                      <p:cBhvr>
                                        <p:cTn id="21" dur="2000" fill="hold"/>
                                        <p:tgtEl>
                                          <p:spTgt spid="5"/>
                                        </p:tgtEl>
                                        <p:attrNameLst>
                                          <p:attrName>fill.on</p:attrName>
                                        </p:attrNameLst>
                                      </p:cBhvr>
                                      <p:to>
                                        <p:strVal val="true"/>
                                      </p:to>
                                    </p:set>
                                  </p:childTnLst>
                                </p:cTn>
                              </p:par>
                            </p:childTnLst>
                          </p:cTn>
                        </p:par>
                        <p:par>
                          <p:cTn id="22" fill="hold">
                            <p:stCondLst>
                              <p:cond delay="2000"/>
                            </p:stCondLst>
                            <p:childTnLst>
                              <p:par>
                                <p:cTn id="23" presetID="1" presetClass="entr" presetSubtype="0" fill="hold" nodeType="afterEffect">
                                  <p:stCondLst>
                                    <p:cond delay="0"/>
                                  </p:stCondLst>
                                  <p:childTnLst>
                                    <p:set>
                                      <p:cBhvr>
                                        <p:cTn id="24" dur="1" fill="hold">
                                          <p:stCondLst>
                                            <p:cond delay="0"/>
                                          </p:stCondLst>
                                        </p:cTn>
                                        <p:tgtEl>
                                          <p:spTgt spid="5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24"/>
                                        </p:tgtEl>
                                        <p:attrNameLst>
                                          <p:attrName>fillcolor</p:attrName>
                                        </p:attrNameLst>
                                      </p:cBhvr>
                                      <p:to>
                                        <a:srgbClr val="FFFC00"/>
                                      </p:to>
                                    </p:animClr>
                                    <p:set>
                                      <p:cBhvr>
                                        <p:cTn id="29" dur="2000" fill="hold"/>
                                        <p:tgtEl>
                                          <p:spTgt spid="24"/>
                                        </p:tgtEl>
                                        <p:attrNameLst>
                                          <p:attrName>fill.type</p:attrName>
                                        </p:attrNameLst>
                                      </p:cBhvr>
                                      <p:to>
                                        <p:strVal val="solid"/>
                                      </p:to>
                                    </p:set>
                                    <p:set>
                                      <p:cBhvr>
                                        <p:cTn id="30" dur="2000" fill="hold"/>
                                        <p:tgtEl>
                                          <p:spTgt spid="24"/>
                                        </p:tgtEl>
                                        <p:attrNameLst>
                                          <p:attrName>fill.on</p:attrName>
                                        </p:attrNameLst>
                                      </p:cBhvr>
                                      <p:to>
                                        <p:strVal val="true"/>
                                      </p:to>
                                    </p:set>
                                  </p:childTnLst>
                                </p:cTn>
                              </p:par>
                            </p:childTnLst>
                          </p:cTn>
                        </p:par>
                        <p:par>
                          <p:cTn id="31" fill="hold">
                            <p:stCondLst>
                              <p:cond delay="2000"/>
                            </p:stCondLst>
                            <p:childTnLst>
                              <p:par>
                                <p:cTn id="32" presetID="1" presetClass="entr" presetSubtype="0"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up of a logo&#10;&#10;Description automatically generated">
            <a:extLst>
              <a:ext uri="{FF2B5EF4-FFF2-40B4-BE49-F238E27FC236}">
                <a16:creationId xmlns:a16="http://schemas.microsoft.com/office/drawing/2014/main" id="{4AD0FB0F-E9B3-098A-161C-A79E1CDFA01B}"/>
              </a:ext>
            </a:extLst>
          </p:cNvPr>
          <p:cNvPicPr>
            <a:picLocks noChangeAspect="1"/>
          </p:cNvPicPr>
          <p:nvPr/>
        </p:nvPicPr>
        <p:blipFill>
          <a:blip r:embed="rId2"/>
          <a:stretch>
            <a:fillRect/>
          </a:stretch>
        </p:blipFill>
        <p:spPr>
          <a:xfrm>
            <a:off x="4241374" y="1134207"/>
            <a:ext cx="4433152" cy="2487491"/>
          </a:xfrm>
          <a:prstGeom prst="rect">
            <a:avLst/>
          </a:prstGeom>
        </p:spPr>
      </p:pic>
      <p:sp>
        <p:nvSpPr>
          <p:cNvPr id="2" name="Title 1">
            <a:extLst>
              <a:ext uri="{FF2B5EF4-FFF2-40B4-BE49-F238E27FC236}">
                <a16:creationId xmlns:a16="http://schemas.microsoft.com/office/drawing/2014/main" id="{F9F127B9-A61F-3FF4-98DB-B3E55F4AFF27}"/>
              </a:ext>
            </a:extLst>
          </p:cNvPr>
          <p:cNvSpPr>
            <a:spLocks noGrp="1"/>
          </p:cNvSpPr>
          <p:nvPr>
            <p:ph type="title"/>
          </p:nvPr>
        </p:nvSpPr>
        <p:spPr/>
        <p:txBody>
          <a:bodyPr/>
          <a:lstStyle/>
          <a:p>
            <a:r>
              <a:rPr lang="en-US" dirty="0"/>
              <a:t>LLM With Tools</a:t>
            </a:r>
          </a:p>
        </p:txBody>
      </p:sp>
      <p:sp>
        <p:nvSpPr>
          <p:cNvPr id="3" name="Content Placeholder 2">
            <a:extLst>
              <a:ext uri="{FF2B5EF4-FFF2-40B4-BE49-F238E27FC236}">
                <a16:creationId xmlns:a16="http://schemas.microsoft.com/office/drawing/2014/main" id="{051136E3-B677-C881-3039-7D69A80E9CE4}"/>
              </a:ext>
            </a:extLst>
          </p:cNvPr>
          <p:cNvSpPr>
            <a:spLocks noGrp="1"/>
          </p:cNvSpPr>
          <p:nvPr>
            <p:ph idx="1"/>
          </p:nvPr>
        </p:nvSpPr>
        <p:spPr>
          <a:xfrm>
            <a:off x="628650" y="1369218"/>
            <a:ext cx="7706458" cy="3398044"/>
          </a:xfrm>
        </p:spPr>
        <p:txBody>
          <a:bodyPr/>
          <a:lstStyle/>
          <a:p>
            <a:r>
              <a:rPr lang="en-US" dirty="0"/>
              <a:t>Instance of “LLM with tools”</a:t>
            </a:r>
          </a:p>
          <a:p>
            <a:pPr lvl="1"/>
            <a:r>
              <a:rPr lang="en-US" dirty="0" err="1"/>
              <a:t>LangChain</a:t>
            </a:r>
            <a:endParaRPr lang="en-US" dirty="0"/>
          </a:p>
          <a:p>
            <a:r>
              <a:rPr lang="en-US" dirty="0"/>
              <a:t>LLMs commonly use tools for </a:t>
            </a:r>
          </a:p>
          <a:p>
            <a:pPr lvl="1"/>
            <a:r>
              <a:rPr lang="en-US" dirty="0"/>
              <a:t>Real-time web search</a:t>
            </a:r>
          </a:p>
          <a:p>
            <a:pPr lvl="1"/>
            <a:r>
              <a:rPr lang="en-US" dirty="0"/>
              <a:t>Citation-checking</a:t>
            </a:r>
          </a:p>
          <a:p>
            <a:pPr lvl="1"/>
            <a:r>
              <a:rPr lang="en-US" dirty="0"/>
              <a:t>Calculations</a:t>
            </a:r>
          </a:p>
          <a:p>
            <a:pPr lvl="1"/>
            <a:r>
              <a:rPr lang="en-US" dirty="0"/>
              <a:t>Database access</a:t>
            </a:r>
          </a:p>
          <a:p>
            <a:r>
              <a:rPr lang="en-US" dirty="0"/>
              <a:t>Tools can also cure LLMs’ weaknesses in symbolic reasoning</a:t>
            </a:r>
          </a:p>
          <a:p>
            <a:endParaRPr lang="en-US" dirty="0"/>
          </a:p>
        </p:txBody>
      </p:sp>
      <p:sp>
        <p:nvSpPr>
          <p:cNvPr id="4" name="Slide Number Placeholder 3">
            <a:extLst>
              <a:ext uri="{FF2B5EF4-FFF2-40B4-BE49-F238E27FC236}">
                <a16:creationId xmlns:a16="http://schemas.microsoft.com/office/drawing/2014/main" id="{D8D75B40-C617-E41C-64F3-F33EC6B827C4}"/>
              </a:ext>
            </a:extLst>
          </p:cNvPr>
          <p:cNvSpPr>
            <a:spLocks noGrp="1"/>
          </p:cNvSpPr>
          <p:nvPr>
            <p:ph type="sldNum" sz="quarter" idx="12"/>
          </p:nvPr>
        </p:nvSpPr>
        <p:spPr/>
        <p:txBody>
          <a:bodyPr/>
          <a:lstStyle/>
          <a:p>
            <a:fld id="{6DB47C31-5CB9-D841-A1BB-77377264B9EC}" type="slidenum">
              <a:rPr lang="en-US" smtClean="0"/>
              <a:t>38</a:t>
            </a:fld>
            <a:endParaRPr lang="en-US"/>
          </a:p>
        </p:txBody>
      </p:sp>
    </p:spTree>
    <p:extLst>
      <p:ext uri="{BB962C8B-B14F-4D97-AF65-F5344CB8AC3E}">
        <p14:creationId xmlns:p14="http://schemas.microsoft.com/office/powerpoint/2010/main" val="4183694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CF64D-D568-CF35-29A6-E733D204B102}"/>
              </a:ext>
            </a:extLst>
          </p:cNvPr>
          <p:cNvSpPr>
            <a:spLocks noGrp="1"/>
          </p:cNvSpPr>
          <p:nvPr>
            <p:ph type="title"/>
          </p:nvPr>
        </p:nvSpPr>
        <p:spPr/>
        <p:txBody>
          <a:bodyPr/>
          <a:lstStyle/>
          <a:p>
            <a:r>
              <a:rPr lang="en-US" dirty="0"/>
              <a:t>Example: Zebra Puzzle</a:t>
            </a:r>
          </a:p>
        </p:txBody>
      </p:sp>
      <p:sp>
        <p:nvSpPr>
          <p:cNvPr id="3" name="Slide Number Placeholder 2">
            <a:extLst>
              <a:ext uri="{FF2B5EF4-FFF2-40B4-BE49-F238E27FC236}">
                <a16:creationId xmlns:a16="http://schemas.microsoft.com/office/drawing/2014/main" id="{4A510727-2BB9-127C-5D3A-62F7C6CE378B}"/>
              </a:ext>
            </a:extLst>
          </p:cNvPr>
          <p:cNvSpPr>
            <a:spLocks noGrp="1"/>
          </p:cNvSpPr>
          <p:nvPr>
            <p:ph type="sldNum" sz="quarter" idx="12"/>
          </p:nvPr>
        </p:nvSpPr>
        <p:spPr/>
        <p:txBody>
          <a:bodyPr/>
          <a:lstStyle/>
          <a:p>
            <a:fld id="{6DB47C31-5CB9-D841-A1BB-77377264B9EC}" type="slidenum">
              <a:rPr lang="en-US" smtClean="0"/>
              <a:t>39</a:t>
            </a:fld>
            <a:endParaRPr lang="en-US"/>
          </a:p>
        </p:txBody>
      </p:sp>
      <p:pic>
        <p:nvPicPr>
          <p:cNvPr id="4" name="Picture 3">
            <a:extLst>
              <a:ext uri="{FF2B5EF4-FFF2-40B4-BE49-F238E27FC236}">
                <a16:creationId xmlns:a16="http://schemas.microsoft.com/office/drawing/2014/main" id="{265755AF-31EB-4489-2AA4-4244ACA25201}"/>
              </a:ext>
            </a:extLst>
          </p:cNvPr>
          <p:cNvPicPr>
            <a:picLocks noChangeAspect="1"/>
          </p:cNvPicPr>
          <p:nvPr/>
        </p:nvPicPr>
        <p:blipFill>
          <a:blip r:embed="rId2"/>
          <a:stretch>
            <a:fillRect/>
          </a:stretch>
        </p:blipFill>
        <p:spPr>
          <a:xfrm>
            <a:off x="663202" y="1664952"/>
            <a:ext cx="7817597" cy="2045402"/>
          </a:xfrm>
          <a:prstGeom prst="rect">
            <a:avLst/>
          </a:prstGeom>
        </p:spPr>
      </p:pic>
    </p:spTree>
    <p:extLst>
      <p:ext uri="{BB962C8B-B14F-4D97-AF65-F5344CB8AC3E}">
        <p14:creationId xmlns:p14="http://schemas.microsoft.com/office/powerpoint/2010/main" val="30999747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119DC-9D79-2CAE-98AE-E2A4BA2F1062}"/>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CE0407C7-8C52-E4E3-BAFF-061063DB4D19}"/>
              </a:ext>
            </a:extLst>
          </p:cNvPr>
          <p:cNvSpPr>
            <a:spLocks noGrp="1"/>
          </p:cNvSpPr>
          <p:nvPr>
            <p:ph idx="1"/>
          </p:nvPr>
        </p:nvSpPr>
        <p:spPr/>
        <p:txBody>
          <a:bodyPr/>
          <a:lstStyle/>
          <a:p>
            <a:pPr marL="457200" indent="-457200">
              <a:buFont typeface="+mj-lt"/>
              <a:buAutoNum type="arabicPeriod"/>
            </a:pPr>
            <a:r>
              <a:rPr lang="en-US" dirty="0"/>
              <a:t>Twitter Health: Predicting Spread of Contagious Disease</a:t>
            </a:r>
          </a:p>
          <a:p>
            <a:pPr marL="457200" indent="-457200">
              <a:buFont typeface="+mj-lt"/>
              <a:buAutoNum type="arabicPeriod"/>
            </a:pPr>
            <a:r>
              <a:rPr lang="en-US" dirty="0" err="1"/>
              <a:t>nEmesis</a:t>
            </a:r>
            <a:r>
              <a:rPr lang="en-US" dirty="0"/>
              <a:t>: Locating Sources of Food-borne Illness</a:t>
            </a:r>
          </a:p>
          <a:p>
            <a:pPr marL="457200" indent="-457200">
              <a:buFont typeface="+mj-lt"/>
              <a:buAutoNum type="arabicPeriod"/>
            </a:pPr>
            <a:r>
              <a:rPr lang="en-US" dirty="0"/>
              <a:t>MEW: Mental Health Evaluation Using Web Data</a:t>
            </a:r>
          </a:p>
          <a:p>
            <a:pPr marL="457200" indent="-457200">
              <a:buFont typeface="+mj-lt"/>
              <a:buAutoNum type="arabicPeriod"/>
            </a:pPr>
            <a:r>
              <a:rPr lang="en-US" dirty="0">
                <a:solidFill>
                  <a:srgbClr val="FF0000"/>
                </a:solidFill>
              </a:rPr>
              <a:t>Building an Online Behavior Observatory for Healthcare</a:t>
            </a:r>
          </a:p>
          <a:p>
            <a:pPr marL="0" indent="0">
              <a:buNone/>
            </a:pPr>
            <a:endParaRPr lang="en-US" dirty="0"/>
          </a:p>
        </p:txBody>
      </p:sp>
      <p:sp>
        <p:nvSpPr>
          <p:cNvPr id="4" name="Slide Number Placeholder 3">
            <a:extLst>
              <a:ext uri="{FF2B5EF4-FFF2-40B4-BE49-F238E27FC236}">
                <a16:creationId xmlns:a16="http://schemas.microsoft.com/office/drawing/2014/main" id="{E3D8139E-A075-1CBD-3402-12174EE905D8}"/>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4</a:t>
            </a:fld>
            <a:endParaRPr lang="en"/>
          </a:p>
        </p:txBody>
      </p:sp>
    </p:spTree>
    <p:extLst>
      <p:ext uri="{BB962C8B-B14F-4D97-AF65-F5344CB8AC3E}">
        <p14:creationId xmlns:p14="http://schemas.microsoft.com/office/powerpoint/2010/main" val="30122079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1FF516-6CD7-E7A5-7DE4-96C76146272F}"/>
              </a:ext>
            </a:extLst>
          </p:cNvPr>
          <p:cNvSpPr>
            <a:spLocks noGrp="1"/>
          </p:cNvSpPr>
          <p:nvPr>
            <p:ph type="title"/>
          </p:nvPr>
        </p:nvSpPr>
        <p:spPr/>
        <p:txBody>
          <a:bodyPr/>
          <a:lstStyle/>
          <a:p>
            <a:r>
              <a:rPr lang="en-US" dirty="0"/>
              <a:t>GPT-4o Off To A Good Start</a:t>
            </a:r>
          </a:p>
        </p:txBody>
      </p:sp>
      <p:sp>
        <p:nvSpPr>
          <p:cNvPr id="4" name="Slide Number Placeholder 3">
            <a:extLst>
              <a:ext uri="{FF2B5EF4-FFF2-40B4-BE49-F238E27FC236}">
                <a16:creationId xmlns:a16="http://schemas.microsoft.com/office/drawing/2014/main" id="{3DDB3044-D54E-62F2-1324-CD34FB6560EC}"/>
              </a:ext>
            </a:extLst>
          </p:cNvPr>
          <p:cNvSpPr>
            <a:spLocks noGrp="1"/>
          </p:cNvSpPr>
          <p:nvPr>
            <p:ph type="sldNum" sz="quarter" idx="12"/>
          </p:nvPr>
        </p:nvSpPr>
        <p:spPr/>
        <p:txBody>
          <a:bodyPr/>
          <a:lstStyle/>
          <a:p>
            <a:fld id="{6DB47C31-5CB9-D841-A1BB-77377264B9EC}" type="slidenum">
              <a:rPr lang="en-US" smtClean="0"/>
              <a:t>40</a:t>
            </a:fld>
            <a:endParaRPr lang="en-US"/>
          </a:p>
        </p:txBody>
      </p:sp>
      <p:pic>
        <p:nvPicPr>
          <p:cNvPr id="6" name="Picture 5">
            <a:extLst>
              <a:ext uri="{FF2B5EF4-FFF2-40B4-BE49-F238E27FC236}">
                <a16:creationId xmlns:a16="http://schemas.microsoft.com/office/drawing/2014/main" id="{AF2D7CC7-EF91-D20B-0B34-B61C0B298883}"/>
              </a:ext>
            </a:extLst>
          </p:cNvPr>
          <p:cNvPicPr>
            <a:picLocks noChangeAspect="1"/>
          </p:cNvPicPr>
          <p:nvPr/>
        </p:nvPicPr>
        <p:blipFill>
          <a:blip r:embed="rId2"/>
          <a:stretch>
            <a:fillRect/>
          </a:stretch>
        </p:blipFill>
        <p:spPr>
          <a:xfrm>
            <a:off x="1749669" y="1123421"/>
            <a:ext cx="5503985" cy="3643842"/>
          </a:xfrm>
          <a:prstGeom prst="rect">
            <a:avLst/>
          </a:prstGeom>
        </p:spPr>
      </p:pic>
    </p:spTree>
    <p:extLst>
      <p:ext uri="{BB962C8B-B14F-4D97-AF65-F5344CB8AC3E}">
        <p14:creationId xmlns:p14="http://schemas.microsoft.com/office/powerpoint/2010/main" val="2958310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48AA006-F4B0-AED6-9569-FCB7BEB06CC5}"/>
              </a:ext>
            </a:extLst>
          </p:cNvPr>
          <p:cNvSpPr/>
          <p:nvPr/>
        </p:nvSpPr>
        <p:spPr>
          <a:xfrm>
            <a:off x="876984" y="4069282"/>
            <a:ext cx="3226777" cy="290146"/>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Slide Number Placeholder 2">
            <a:extLst>
              <a:ext uri="{FF2B5EF4-FFF2-40B4-BE49-F238E27FC236}">
                <a16:creationId xmlns:a16="http://schemas.microsoft.com/office/drawing/2014/main" id="{1C94562A-F96F-5116-95E7-C02A7AA031B8}"/>
              </a:ext>
            </a:extLst>
          </p:cNvPr>
          <p:cNvSpPr>
            <a:spLocks noGrp="1"/>
          </p:cNvSpPr>
          <p:nvPr>
            <p:ph type="sldNum" sz="quarter" idx="12"/>
          </p:nvPr>
        </p:nvSpPr>
        <p:spPr/>
        <p:txBody>
          <a:bodyPr/>
          <a:lstStyle/>
          <a:p>
            <a:fld id="{6DB47C31-5CB9-D841-A1BB-77377264B9EC}" type="slidenum">
              <a:rPr lang="en-US" smtClean="0"/>
              <a:t>41</a:t>
            </a:fld>
            <a:endParaRPr lang="en-US"/>
          </a:p>
        </p:txBody>
      </p:sp>
      <p:pic>
        <p:nvPicPr>
          <p:cNvPr id="5" name="Picture 4">
            <a:extLst>
              <a:ext uri="{FF2B5EF4-FFF2-40B4-BE49-F238E27FC236}">
                <a16:creationId xmlns:a16="http://schemas.microsoft.com/office/drawing/2014/main" id="{3BB554EE-DD88-A975-7FA4-CFFBEE8E5671}"/>
              </a:ext>
            </a:extLst>
          </p:cNvPr>
          <p:cNvPicPr>
            <a:picLocks noChangeAspect="1"/>
          </p:cNvPicPr>
          <p:nvPr/>
        </p:nvPicPr>
        <p:blipFill>
          <a:blip r:embed="rId2"/>
          <a:stretch>
            <a:fillRect/>
          </a:stretch>
        </p:blipFill>
        <p:spPr>
          <a:xfrm>
            <a:off x="837101" y="513250"/>
            <a:ext cx="6533319" cy="3794981"/>
          </a:xfrm>
          <a:prstGeom prst="rect">
            <a:avLst/>
          </a:prstGeom>
        </p:spPr>
      </p:pic>
      <p:pic>
        <p:nvPicPr>
          <p:cNvPr id="6" name="Picture 5">
            <a:extLst>
              <a:ext uri="{FF2B5EF4-FFF2-40B4-BE49-F238E27FC236}">
                <a16:creationId xmlns:a16="http://schemas.microsoft.com/office/drawing/2014/main" id="{C1068BA8-00F1-A389-F023-916D3CA63277}"/>
              </a:ext>
            </a:extLst>
          </p:cNvPr>
          <p:cNvPicPr>
            <a:picLocks noChangeAspect="1"/>
          </p:cNvPicPr>
          <p:nvPr/>
        </p:nvPicPr>
        <p:blipFill>
          <a:blip r:embed="rId3"/>
          <a:stretch>
            <a:fillRect/>
          </a:stretch>
        </p:blipFill>
        <p:spPr>
          <a:xfrm>
            <a:off x="3027435" y="4554416"/>
            <a:ext cx="4825062" cy="384297"/>
          </a:xfrm>
          <a:prstGeom prst="rect">
            <a:avLst/>
          </a:prstGeom>
        </p:spPr>
      </p:pic>
    </p:spTree>
    <p:extLst>
      <p:ext uri="{BB962C8B-B14F-4D97-AF65-F5344CB8AC3E}">
        <p14:creationId xmlns:p14="http://schemas.microsoft.com/office/powerpoint/2010/main" val="1892183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FC9CA-7BEF-ADAD-1871-1B54D475FB99}"/>
              </a:ext>
            </a:extLst>
          </p:cNvPr>
          <p:cNvSpPr>
            <a:spLocks noGrp="1"/>
          </p:cNvSpPr>
          <p:nvPr>
            <p:ph type="title"/>
          </p:nvPr>
        </p:nvSpPr>
        <p:spPr/>
        <p:txBody>
          <a:bodyPr/>
          <a:lstStyle/>
          <a:p>
            <a:r>
              <a:rPr lang="en-US" dirty="0"/>
              <a:t>Prompt</a:t>
            </a:r>
          </a:p>
        </p:txBody>
      </p:sp>
      <p:sp>
        <p:nvSpPr>
          <p:cNvPr id="3" name="Slide Number Placeholder 2">
            <a:extLst>
              <a:ext uri="{FF2B5EF4-FFF2-40B4-BE49-F238E27FC236}">
                <a16:creationId xmlns:a16="http://schemas.microsoft.com/office/drawing/2014/main" id="{F5B62CD0-758E-EE33-6CAC-8F10FFC1BC87}"/>
              </a:ext>
            </a:extLst>
          </p:cNvPr>
          <p:cNvSpPr>
            <a:spLocks noGrp="1"/>
          </p:cNvSpPr>
          <p:nvPr>
            <p:ph type="sldNum" sz="quarter" idx="12"/>
          </p:nvPr>
        </p:nvSpPr>
        <p:spPr/>
        <p:txBody>
          <a:bodyPr/>
          <a:lstStyle/>
          <a:p>
            <a:fld id="{6DB47C31-5CB9-D841-A1BB-77377264B9EC}" type="slidenum">
              <a:rPr lang="en-US" smtClean="0"/>
              <a:t>42</a:t>
            </a:fld>
            <a:endParaRPr lang="en-US"/>
          </a:p>
        </p:txBody>
      </p:sp>
      <p:pic>
        <p:nvPicPr>
          <p:cNvPr id="4" name="Picture 3">
            <a:extLst>
              <a:ext uri="{FF2B5EF4-FFF2-40B4-BE49-F238E27FC236}">
                <a16:creationId xmlns:a16="http://schemas.microsoft.com/office/drawing/2014/main" id="{D414C04E-FB2E-4326-85AB-C50171E0EFFE}"/>
              </a:ext>
            </a:extLst>
          </p:cNvPr>
          <p:cNvPicPr>
            <a:picLocks noChangeAspect="1"/>
          </p:cNvPicPr>
          <p:nvPr/>
        </p:nvPicPr>
        <p:blipFill>
          <a:blip r:embed="rId2"/>
          <a:stretch>
            <a:fillRect/>
          </a:stretch>
        </p:blipFill>
        <p:spPr>
          <a:xfrm>
            <a:off x="462383" y="1430948"/>
            <a:ext cx="8219234" cy="2639891"/>
          </a:xfrm>
          <a:prstGeom prst="rect">
            <a:avLst/>
          </a:prstGeom>
        </p:spPr>
      </p:pic>
    </p:spTree>
    <p:extLst>
      <p:ext uri="{BB962C8B-B14F-4D97-AF65-F5344CB8AC3E}">
        <p14:creationId xmlns:p14="http://schemas.microsoft.com/office/powerpoint/2010/main" val="6745765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FB338-AE9B-70DB-911A-F9E5DA600F04}"/>
              </a:ext>
            </a:extLst>
          </p:cNvPr>
          <p:cNvSpPr>
            <a:spLocks noGrp="1"/>
          </p:cNvSpPr>
          <p:nvPr>
            <p:ph type="title"/>
          </p:nvPr>
        </p:nvSpPr>
        <p:spPr/>
        <p:txBody>
          <a:bodyPr/>
          <a:lstStyle/>
          <a:p>
            <a:r>
              <a:rPr lang="en-US" dirty="0"/>
              <a:t>GPT Translates Without Additional Instruction</a:t>
            </a:r>
          </a:p>
        </p:txBody>
      </p:sp>
      <p:sp>
        <p:nvSpPr>
          <p:cNvPr id="3" name="Slide Number Placeholder 2">
            <a:extLst>
              <a:ext uri="{FF2B5EF4-FFF2-40B4-BE49-F238E27FC236}">
                <a16:creationId xmlns:a16="http://schemas.microsoft.com/office/drawing/2014/main" id="{A4ACF08D-6BAF-63CC-AAD2-FFB4E56AA530}"/>
              </a:ext>
            </a:extLst>
          </p:cNvPr>
          <p:cNvSpPr>
            <a:spLocks noGrp="1"/>
          </p:cNvSpPr>
          <p:nvPr>
            <p:ph type="sldNum" sz="quarter" idx="12"/>
          </p:nvPr>
        </p:nvSpPr>
        <p:spPr/>
        <p:txBody>
          <a:bodyPr/>
          <a:lstStyle/>
          <a:p>
            <a:fld id="{6DB47C31-5CB9-D841-A1BB-77377264B9EC}" type="slidenum">
              <a:rPr lang="en-US" smtClean="0"/>
              <a:t>43</a:t>
            </a:fld>
            <a:endParaRPr lang="en-US"/>
          </a:p>
        </p:txBody>
      </p:sp>
      <p:pic>
        <p:nvPicPr>
          <p:cNvPr id="4" name="Picture 3">
            <a:extLst>
              <a:ext uri="{FF2B5EF4-FFF2-40B4-BE49-F238E27FC236}">
                <a16:creationId xmlns:a16="http://schemas.microsoft.com/office/drawing/2014/main" id="{49B1604B-A0CE-4E01-5E19-9FF7EA93CDD2}"/>
              </a:ext>
            </a:extLst>
          </p:cNvPr>
          <p:cNvPicPr>
            <a:picLocks noChangeAspect="1"/>
          </p:cNvPicPr>
          <p:nvPr/>
        </p:nvPicPr>
        <p:blipFill>
          <a:blip r:embed="rId2"/>
          <a:stretch>
            <a:fillRect/>
          </a:stretch>
        </p:blipFill>
        <p:spPr>
          <a:xfrm>
            <a:off x="973748" y="1378927"/>
            <a:ext cx="2800350" cy="1524000"/>
          </a:xfrm>
          <a:prstGeom prst="rect">
            <a:avLst/>
          </a:prstGeom>
        </p:spPr>
      </p:pic>
      <p:pic>
        <p:nvPicPr>
          <p:cNvPr id="5" name="Picture 4">
            <a:extLst>
              <a:ext uri="{FF2B5EF4-FFF2-40B4-BE49-F238E27FC236}">
                <a16:creationId xmlns:a16="http://schemas.microsoft.com/office/drawing/2014/main" id="{B5793B30-F740-1C43-6B94-A2C1AB503197}"/>
              </a:ext>
            </a:extLst>
          </p:cNvPr>
          <p:cNvPicPr>
            <a:picLocks noChangeAspect="1"/>
          </p:cNvPicPr>
          <p:nvPr/>
        </p:nvPicPr>
        <p:blipFill>
          <a:blip r:embed="rId3"/>
          <a:stretch>
            <a:fillRect/>
          </a:stretch>
        </p:blipFill>
        <p:spPr>
          <a:xfrm>
            <a:off x="1116257" y="2802182"/>
            <a:ext cx="2181225" cy="1438275"/>
          </a:xfrm>
          <a:prstGeom prst="rect">
            <a:avLst/>
          </a:prstGeom>
        </p:spPr>
      </p:pic>
      <p:pic>
        <p:nvPicPr>
          <p:cNvPr id="6" name="Picture 5">
            <a:extLst>
              <a:ext uri="{FF2B5EF4-FFF2-40B4-BE49-F238E27FC236}">
                <a16:creationId xmlns:a16="http://schemas.microsoft.com/office/drawing/2014/main" id="{F6FB94BB-1633-5E53-06E4-BC09C3D9940C}"/>
              </a:ext>
            </a:extLst>
          </p:cNvPr>
          <p:cNvPicPr>
            <a:picLocks noChangeAspect="1"/>
          </p:cNvPicPr>
          <p:nvPr/>
        </p:nvPicPr>
        <p:blipFill>
          <a:blip r:embed="rId4"/>
          <a:stretch>
            <a:fillRect/>
          </a:stretch>
        </p:blipFill>
        <p:spPr>
          <a:xfrm>
            <a:off x="3955805" y="1378927"/>
            <a:ext cx="2933700" cy="2647950"/>
          </a:xfrm>
          <a:prstGeom prst="rect">
            <a:avLst/>
          </a:prstGeom>
        </p:spPr>
      </p:pic>
    </p:spTree>
    <p:extLst>
      <p:ext uri="{BB962C8B-B14F-4D97-AF65-F5344CB8AC3E}">
        <p14:creationId xmlns:p14="http://schemas.microsoft.com/office/powerpoint/2010/main" val="12730204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7BCC004-5297-3FA6-0084-BE58DFA12A1B}"/>
              </a:ext>
            </a:extLst>
          </p:cNvPr>
          <p:cNvSpPr>
            <a:spLocks noGrp="1"/>
          </p:cNvSpPr>
          <p:nvPr>
            <p:ph type="sldNum" sz="quarter" idx="12"/>
          </p:nvPr>
        </p:nvSpPr>
        <p:spPr/>
        <p:txBody>
          <a:bodyPr/>
          <a:lstStyle/>
          <a:p>
            <a:fld id="{6DB47C31-5CB9-D841-A1BB-77377264B9EC}" type="slidenum">
              <a:rPr lang="en-US" smtClean="0"/>
              <a:t>44</a:t>
            </a:fld>
            <a:endParaRPr lang="en-US"/>
          </a:p>
        </p:txBody>
      </p:sp>
      <p:pic>
        <p:nvPicPr>
          <p:cNvPr id="3" name="Picture 2">
            <a:extLst>
              <a:ext uri="{FF2B5EF4-FFF2-40B4-BE49-F238E27FC236}">
                <a16:creationId xmlns:a16="http://schemas.microsoft.com/office/drawing/2014/main" id="{7234811D-0114-8BA3-2006-B919AE382BC4}"/>
              </a:ext>
            </a:extLst>
          </p:cNvPr>
          <p:cNvPicPr>
            <a:picLocks noChangeAspect="1"/>
          </p:cNvPicPr>
          <p:nvPr/>
        </p:nvPicPr>
        <p:blipFill>
          <a:blip r:embed="rId2"/>
          <a:srcRect l="-1547" t="-62216" r="1547" b="62216"/>
          <a:stretch/>
        </p:blipFill>
        <p:spPr>
          <a:xfrm>
            <a:off x="1044687" y="-843429"/>
            <a:ext cx="5820241" cy="4297817"/>
          </a:xfrm>
          <a:prstGeom prst="rect">
            <a:avLst/>
          </a:prstGeom>
        </p:spPr>
      </p:pic>
    </p:spTree>
    <p:extLst>
      <p:ext uri="{BB962C8B-B14F-4D97-AF65-F5344CB8AC3E}">
        <p14:creationId xmlns:p14="http://schemas.microsoft.com/office/powerpoint/2010/main" val="13480197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E3572-3993-51B1-0495-CF08E0FCB34B}"/>
              </a:ext>
            </a:extLst>
          </p:cNvPr>
          <p:cNvSpPr>
            <a:spLocks noGrp="1"/>
          </p:cNvSpPr>
          <p:nvPr>
            <p:ph type="title"/>
          </p:nvPr>
        </p:nvSpPr>
        <p:spPr/>
        <p:txBody>
          <a:bodyPr/>
          <a:lstStyle/>
          <a:p>
            <a:r>
              <a:rPr lang="en-US" dirty="0"/>
              <a:t>General Approach</a:t>
            </a:r>
          </a:p>
        </p:txBody>
      </p:sp>
      <p:sp>
        <p:nvSpPr>
          <p:cNvPr id="3" name="Content Placeholder 2">
            <a:extLst>
              <a:ext uri="{FF2B5EF4-FFF2-40B4-BE49-F238E27FC236}">
                <a16:creationId xmlns:a16="http://schemas.microsoft.com/office/drawing/2014/main" id="{EF8DFCF7-0DDC-49F6-F8EA-A9AE3E21612B}"/>
              </a:ext>
            </a:extLst>
          </p:cNvPr>
          <p:cNvSpPr>
            <a:spLocks noGrp="1"/>
          </p:cNvSpPr>
          <p:nvPr>
            <p:ph idx="1"/>
          </p:nvPr>
        </p:nvSpPr>
        <p:spPr/>
        <p:txBody>
          <a:bodyPr>
            <a:normAutofit lnSpcReduction="10000"/>
          </a:bodyPr>
          <a:lstStyle/>
          <a:p>
            <a:r>
              <a:rPr lang="en-US" dirty="0"/>
              <a:t>Prompt GPT to recognize situations that require logical reasoning</a:t>
            </a:r>
          </a:p>
          <a:p>
            <a:pPr lvl="1"/>
            <a:r>
              <a:rPr lang="en-US" dirty="0"/>
              <a:t>Specify tool(s) to try – SAT engines, Prolog, theorem prover</a:t>
            </a:r>
          </a:p>
          <a:p>
            <a:pPr lvl="1"/>
            <a:r>
              <a:rPr lang="en-US" dirty="0"/>
              <a:t>State whether to formalize as a constraint satisfaction (SAT) or deduction (UNSAT) problem</a:t>
            </a:r>
          </a:p>
          <a:p>
            <a:r>
              <a:rPr lang="en-US" dirty="0"/>
              <a:t>Same approach can be used for planning and probabilistic reasoning </a:t>
            </a:r>
          </a:p>
          <a:p>
            <a:pPr lvl="1"/>
            <a:r>
              <a:rPr lang="en-US" dirty="0" err="1"/>
              <a:t>SatPlan</a:t>
            </a:r>
            <a:r>
              <a:rPr lang="en-US" dirty="0"/>
              <a:t>, FF</a:t>
            </a:r>
          </a:p>
          <a:p>
            <a:pPr lvl="1"/>
            <a:r>
              <a:rPr lang="en-US" dirty="0"/>
              <a:t>Bayes Net solvers</a:t>
            </a:r>
          </a:p>
          <a:p>
            <a:r>
              <a:rPr lang="en-US" dirty="0"/>
              <a:t>Key open problem: pulling in relevant background information when necessary</a:t>
            </a:r>
          </a:p>
          <a:p>
            <a:pPr lvl="1"/>
            <a:r>
              <a:rPr lang="en-US" dirty="0"/>
              <a:t>Instantiate knowledge encoded in LLM</a:t>
            </a:r>
          </a:p>
          <a:p>
            <a:pPr lvl="1"/>
            <a:r>
              <a:rPr lang="en-US" dirty="0"/>
              <a:t>Augment with knowledge from other sources, e.g. RAG</a:t>
            </a:r>
          </a:p>
        </p:txBody>
      </p:sp>
      <p:sp>
        <p:nvSpPr>
          <p:cNvPr id="4" name="Slide Number Placeholder 3">
            <a:extLst>
              <a:ext uri="{FF2B5EF4-FFF2-40B4-BE49-F238E27FC236}">
                <a16:creationId xmlns:a16="http://schemas.microsoft.com/office/drawing/2014/main" id="{60072002-405E-E50B-F27F-CCC31207F5E2}"/>
              </a:ext>
            </a:extLst>
          </p:cNvPr>
          <p:cNvSpPr>
            <a:spLocks noGrp="1"/>
          </p:cNvSpPr>
          <p:nvPr>
            <p:ph type="sldNum" sz="quarter" idx="12"/>
          </p:nvPr>
        </p:nvSpPr>
        <p:spPr/>
        <p:txBody>
          <a:bodyPr/>
          <a:lstStyle/>
          <a:p>
            <a:fld id="{6DB47C31-5CB9-D841-A1BB-77377264B9EC}" type="slidenum">
              <a:rPr lang="en-US" smtClean="0"/>
              <a:t>45</a:t>
            </a:fld>
            <a:endParaRPr lang="en-US"/>
          </a:p>
        </p:txBody>
      </p:sp>
    </p:spTree>
    <p:extLst>
      <p:ext uri="{BB962C8B-B14F-4D97-AF65-F5344CB8AC3E}">
        <p14:creationId xmlns:p14="http://schemas.microsoft.com/office/powerpoint/2010/main" val="1834914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0E5B2-9759-E45E-91F9-4A87D914EEB6}"/>
              </a:ext>
            </a:extLst>
          </p:cNvPr>
          <p:cNvSpPr>
            <a:spLocks noGrp="1"/>
          </p:cNvSpPr>
          <p:nvPr>
            <p:ph type="title"/>
          </p:nvPr>
        </p:nvSpPr>
        <p:spPr/>
        <p:txBody>
          <a:bodyPr/>
          <a:lstStyle/>
          <a:p>
            <a:r>
              <a:rPr lang="en-US" dirty="0"/>
              <a:t>Thought Experiment</a:t>
            </a:r>
          </a:p>
        </p:txBody>
      </p:sp>
      <p:sp>
        <p:nvSpPr>
          <p:cNvPr id="3" name="Content Placeholder 2">
            <a:extLst>
              <a:ext uri="{FF2B5EF4-FFF2-40B4-BE49-F238E27FC236}">
                <a16:creationId xmlns:a16="http://schemas.microsoft.com/office/drawing/2014/main" id="{E59B70D8-0243-27AE-27F4-6E21509407A7}"/>
              </a:ext>
            </a:extLst>
          </p:cNvPr>
          <p:cNvSpPr>
            <a:spLocks noGrp="1"/>
          </p:cNvSpPr>
          <p:nvPr>
            <p:ph idx="1"/>
          </p:nvPr>
        </p:nvSpPr>
        <p:spPr/>
        <p:txBody>
          <a:bodyPr>
            <a:normAutofit/>
          </a:bodyPr>
          <a:lstStyle/>
          <a:p>
            <a:pPr marL="385763" indent="-385763">
              <a:buFont typeface="+mj-lt"/>
              <a:buAutoNum type="arabicPeriod"/>
            </a:pPr>
            <a:r>
              <a:rPr lang="en-US" dirty="0"/>
              <a:t>Intelligence is a combination of fast pattern recognition (Type I), slower step-by-step thinking (Type II), and consciousness.</a:t>
            </a:r>
          </a:p>
          <a:p>
            <a:pPr marL="385763" indent="-385763">
              <a:buFont typeface="+mj-lt"/>
              <a:buAutoNum type="arabicPeriod"/>
            </a:pPr>
            <a:r>
              <a:rPr lang="en-US" dirty="0"/>
              <a:t>LLMs can perform Type I thinking.</a:t>
            </a:r>
          </a:p>
          <a:p>
            <a:pPr marL="385763" indent="-385763">
              <a:buFont typeface="+mj-lt"/>
              <a:buAutoNum type="arabicPeriod"/>
            </a:pPr>
            <a:r>
              <a:rPr lang="en-US" dirty="0"/>
              <a:t>LLMs can use formal reasoning tools to perform Type II thinking.</a:t>
            </a:r>
          </a:p>
          <a:p>
            <a:pPr marL="385763" indent="-385763">
              <a:buFont typeface="+mj-lt"/>
              <a:buAutoNum type="arabicPeriod"/>
            </a:pPr>
            <a:r>
              <a:rPr lang="en-US" dirty="0"/>
              <a:t>LLMs can reflect upon their thoughts and actions, which indicates they may be conscious.</a:t>
            </a:r>
          </a:p>
          <a:p>
            <a:pPr marL="385763" indent="-385763">
              <a:buFont typeface="+mj-lt"/>
              <a:buAutoNum type="arabicPeriod"/>
            </a:pPr>
            <a:r>
              <a:rPr lang="en-US" dirty="0">
                <a:solidFill>
                  <a:srgbClr val="FF0000"/>
                </a:solidFill>
              </a:rPr>
              <a:t>We can therefore hypothesize that LLMs are intelligent.</a:t>
            </a:r>
          </a:p>
          <a:p>
            <a:pPr marL="385763" indent="-385763">
              <a:buFont typeface="+mj-lt"/>
              <a:buAutoNum type="arabicPeriod"/>
            </a:pPr>
            <a:r>
              <a:rPr lang="en-US" dirty="0"/>
              <a:t>Neuro-science like research on LLMs (e.g. ablation, stimulation, …) will reveal universal truths about the nature of intelligence</a:t>
            </a:r>
          </a:p>
        </p:txBody>
      </p:sp>
      <p:sp>
        <p:nvSpPr>
          <p:cNvPr id="4" name="Slide Number Placeholder 3">
            <a:extLst>
              <a:ext uri="{FF2B5EF4-FFF2-40B4-BE49-F238E27FC236}">
                <a16:creationId xmlns:a16="http://schemas.microsoft.com/office/drawing/2014/main" id="{C3CFC64D-1CDB-A55E-3D0F-E061AFCA40E0}"/>
              </a:ext>
            </a:extLst>
          </p:cNvPr>
          <p:cNvSpPr>
            <a:spLocks noGrp="1"/>
          </p:cNvSpPr>
          <p:nvPr>
            <p:ph type="sldNum" sz="quarter" idx="12"/>
          </p:nvPr>
        </p:nvSpPr>
        <p:spPr/>
        <p:txBody>
          <a:bodyPr/>
          <a:lstStyle/>
          <a:p>
            <a:fld id="{6DB47C31-5CB9-D841-A1BB-77377264B9EC}" type="slidenum">
              <a:rPr lang="en-US" smtClean="0"/>
              <a:t>46</a:t>
            </a:fld>
            <a:endParaRPr lang="en-US"/>
          </a:p>
        </p:txBody>
      </p:sp>
    </p:spTree>
    <p:extLst>
      <p:ext uri="{BB962C8B-B14F-4D97-AF65-F5344CB8AC3E}">
        <p14:creationId xmlns:p14="http://schemas.microsoft.com/office/powerpoint/2010/main" val="24531357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15D27-9B22-9414-C563-3568708EDE11}"/>
              </a:ext>
            </a:extLst>
          </p:cNvPr>
          <p:cNvSpPr>
            <a:spLocks noGrp="1"/>
          </p:cNvSpPr>
          <p:nvPr>
            <p:ph type="title"/>
          </p:nvPr>
        </p:nvSpPr>
        <p:spPr>
          <a:xfrm>
            <a:off x="623887" y="543050"/>
            <a:ext cx="7886700" cy="2139553"/>
          </a:xfrm>
        </p:spPr>
        <p:txBody>
          <a:bodyPr>
            <a:normAutofit/>
          </a:bodyPr>
          <a:lstStyle/>
          <a:p>
            <a:r>
              <a:rPr lang="en-US" dirty="0"/>
              <a:t>Twitter Health: Predicting Spread of Contagious Disease</a:t>
            </a:r>
          </a:p>
        </p:txBody>
      </p:sp>
      <p:sp>
        <p:nvSpPr>
          <p:cNvPr id="3" name="Text Placeholder 2">
            <a:extLst>
              <a:ext uri="{FF2B5EF4-FFF2-40B4-BE49-F238E27FC236}">
                <a16:creationId xmlns:a16="http://schemas.microsoft.com/office/drawing/2014/main" id="{CDCA964F-88AA-3761-0AFB-598519852382}"/>
              </a:ext>
            </a:extLst>
          </p:cNvPr>
          <p:cNvSpPr>
            <a:spLocks noGrp="1"/>
          </p:cNvSpPr>
          <p:nvPr>
            <p:ph type="body" idx="1"/>
          </p:nvPr>
        </p:nvSpPr>
        <p:spPr>
          <a:xfrm>
            <a:off x="623887" y="2882628"/>
            <a:ext cx="7886700" cy="1125140"/>
          </a:xfrm>
        </p:spPr>
        <p:txBody>
          <a:bodyPr/>
          <a:lstStyle/>
          <a:p>
            <a:r>
              <a:rPr lang="en-US" dirty="0"/>
              <a:t>2012-2015</a:t>
            </a:r>
          </a:p>
        </p:txBody>
      </p:sp>
      <p:sp>
        <p:nvSpPr>
          <p:cNvPr id="4" name="Slide Number Placeholder 3">
            <a:extLst>
              <a:ext uri="{FF2B5EF4-FFF2-40B4-BE49-F238E27FC236}">
                <a16:creationId xmlns:a16="http://schemas.microsoft.com/office/drawing/2014/main" id="{D6D4A817-E4FD-FA59-DC3F-23121517CDA1}"/>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5</a:t>
            </a:fld>
            <a:endParaRPr lang="en"/>
          </a:p>
        </p:txBody>
      </p:sp>
      <p:pic>
        <p:nvPicPr>
          <p:cNvPr id="5" name="bus-composite.png">
            <a:extLst>
              <a:ext uri="{FF2B5EF4-FFF2-40B4-BE49-F238E27FC236}">
                <a16:creationId xmlns:a16="http://schemas.microsoft.com/office/drawing/2014/main" id="{889D8E85-11DB-ECF9-7A43-B543C82FE329}"/>
              </a:ext>
            </a:extLst>
          </p:cNvPr>
          <p:cNvPicPr/>
          <p:nvPr/>
        </p:nvPicPr>
        <p:blipFill>
          <a:blip r:embed="rId2"/>
          <a:stretch>
            <a:fillRect/>
          </a:stretch>
        </p:blipFill>
        <p:spPr>
          <a:xfrm>
            <a:off x="4016897" y="2882628"/>
            <a:ext cx="4022376" cy="2260872"/>
          </a:xfrm>
          <a:prstGeom prst="rect">
            <a:avLst/>
          </a:prstGeom>
          <a:ln w="12700">
            <a:miter lim="400000"/>
          </a:ln>
        </p:spPr>
      </p:pic>
    </p:spTree>
    <p:extLst>
      <p:ext uri="{BB962C8B-B14F-4D97-AF65-F5344CB8AC3E}">
        <p14:creationId xmlns:p14="http://schemas.microsoft.com/office/powerpoint/2010/main" val="11287202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Finding Tweets About Flu Symptoms</a:t>
            </a:r>
          </a:p>
        </p:txBody>
      </p:sp>
      <p:pic>
        <p:nvPicPr>
          <p:cNvPr id="4" name="SVM-cascade.pdf">
            <a:extLst>
              <a:ext uri="{FF2B5EF4-FFF2-40B4-BE49-F238E27FC236}">
                <a16:creationId xmlns:a16="http://schemas.microsoft.com/office/drawing/2014/main" id="{CB6D336D-7906-EF4E-75AB-F8FED2275A07}"/>
              </a:ext>
            </a:extLst>
          </p:cNvPr>
          <p:cNvPicPr/>
          <p:nvPr/>
        </p:nvPicPr>
        <p:blipFill>
          <a:blip r:embed="rId2"/>
          <a:stretch>
            <a:fillRect/>
          </a:stretch>
        </p:blipFill>
        <p:spPr>
          <a:xfrm>
            <a:off x="3367043" y="2333002"/>
            <a:ext cx="5432442" cy="2536654"/>
          </a:xfrm>
          <a:prstGeom prst="rect">
            <a:avLst/>
          </a:prstGeom>
          <a:ln w="12700">
            <a:miter lim="400000"/>
          </a:ln>
        </p:spPr>
      </p:pic>
      <p:sp>
        <p:nvSpPr>
          <p:cNvPr id="6" name="Content Placeholder 5">
            <a:extLst>
              <a:ext uri="{FF2B5EF4-FFF2-40B4-BE49-F238E27FC236}">
                <a16:creationId xmlns:a16="http://schemas.microsoft.com/office/drawing/2014/main" id="{DD3D8823-5801-18C4-2E32-47A498B659EB}"/>
              </a:ext>
            </a:extLst>
          </p:cNvPr>
          <p:cNvSpPr>
            <a:spLocks noGrp="1"/>
          </p:cNvSpPr>
          <p:nvPr>
            <p:ph idx="1"/>
          </p:nvPr>
        </p:nvSpPr>
        <p:spPr/>
        <p:txBody>
          <a:bodyPr>
            <a:normAutofit/>
          </a:bodyPr>
          <a:lstStyle/>
          <a:p>
            <a:r>
              <a:rPr lang="en-US" dirty="0"/>
              <a:t>Previous work: keywords</a:t>
            </a:r>
          </a:p>
          <a:p>
            <a:pPr lvl="1"/>
            <a:r>
              <a:rPr lang="en-US" dirty="0"/>
              <a:t>Problems: “sick of homework”, “under the weather”</a:t>
            </a:r>
          </a:p>
          <a:p>
            <a:r>
              <a:rPr lang="en-US" dirty="0"/>
              <a:t>Our approach: </a:t>
            </a:r>
          </a:p>
          <a:p>
            <a:pPr lvl="1"/>
            <a:r>
              <a:rPr lang="en-US" dirty="0"/>
              <a:t>Support Vector Machine using word </a:t>
            </a:r>
            <a:br>
              <a:rPr lang="en-US" dirty="0"/>
            </a:br>
            <a:r>
              <a:rPr lang="en-US" dirty="0"/>
              <a:t>trigrams</a:t>
            </a:r>
          </a:p>
          <a:p>
            <a:pPr lvl="1"/>
            <a:r>
              <a:rPr lang="en-US" dirty="0"/>
              <a:t>Semi-supervised learning using </a:t>
            </a:r>
            <a:br>
              <a:rPr lang="en-US" dirty="0"/>
            </a:br>
            <a:r>
              <a:rPr lang="en-US" dirty="0"/>
              <a:t>Mechanical Turk</a:t>
            </a:r>
          </a:p>
          <a:p>
            <a:pPr lvl="1"/>
            <a:r>
              <a:rPr lang="en-US" dirty="0"/>
              <a:t>98% accuracy</a:t>
            </a:r>
          </a:p>
          <a:p>
            <a:endParaRPr lang="en-US" dirty="0"/>
          </a:p>
          <a:p>
            <a:endParaRPr lang="en-US" dirty="0"/>
          </a:p>
        </p:txBody>
      </p:sp>
    </p:spTree>
    <p:extLst>
      <p:ext uri="{BB962C8B-B14F-4D97-AF65-F5344CB8AC3E}">
        <p14:creationId xmlns:p14="http://schemas.microsoft.com/office/powerpoint/2010/main" val="13839254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30681" y="323665"/>
            <a:ext cx="5600531" cy="4621715"/>
          </a:xfrm>
          <a:prstGeom prst="rect">
            <a:avLst/>
          </a:prstGeom>
        </p:spPr>
      </p:pic>
    </p:spTree>
    <p:extLst>
      <p:ext uri="{BB962C8B-B14F-4D97-AF65-F5344CB8AC3E}">
        <p14:creationId xmlns:p14="http://schemas.microsoft.com/office/powerpoint/2010/main" val="277979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hape 183"/>
          <p:cNvSpPr>
            <a:spLocks noGrp="1"/>
          </p:cNvSpPr>
          <p:nvPr>
            <p:ph type="title"/>
          </p:nvPr>
        </p:nvSpPr>
        <p:spPr>
          <a:prstGeom prst="rect">
            <a:avLst/>
          </a:prstGeom>
        </p:spPr>
        <p:txBody>
          <a:bodyPr/>
          <a:lstStyle/>
          <a:p>
            <a:pPr lvl="0">
              <a:defRPr sz="1800"/>
            </a:pPr>
            <a:r>
              <a:rPr lang="en-US" sz="4430" dirty="0"/>
              <a:t>Validating Twitter Health Signal</a:t>
            </a:r>
            <a:endParaRPr sz="4430" baseline="-25000" dirty="0"/>
          </a:p>
        </p:txBody>
      </p:sp>
      <p:sp>
        <p:nvSpPr>
          <p:cNvPr id="184" name="Shape 184"/>
          <p:cNvSpPr>
            <a:spLocks noGrp="1"/>
          </p:cNvSpPr>
          <p:nvPr>
            <p:ph idx="1"/>
          </p:nvPr>
        </p:nvSpPr>
        <p:spPr>
          <a:xfrm>
            <a:off x="261223" y="2041962"/>
            <a:ext cx="3948468" cy="2650808"/>
          </a:xfrm>
          <a:prstGeom prst="rect">
            <a:avLst/>
          </a:prstGeom>
        </p:spPr>
        <p:txBody>
          <a:bodyPr>
            <a:normAutofit/>
          </a:bodyPr>
          <a:lstStyle/>
          <a:p>
            <a:pPr marL="113850" indent="0" defTabSz="209483">
              <a:spcBef>
                <a:spcPts val="844"/>
              </a:spcBef>
              <a:buNone/>
              <a:defRPr sz="1800"/>
            </a:pPr>
            <a:r>
              <a:rPr lang="en-US" sz="2000" dirty="0"/>
              <a:t>Change in influenza rate</a:t>
            </a:r>
          </a:p>
          <a:p>
            <a:pPr marL="318779" indent="-204929" defTabSz="209483">
              <a:spcBef>
                <a:spcPts val="844"/>
              </a:spcBef>
              <a:defRPr sz="1800"/>
            </a:pPr>
            <a:r>
              <a:rPr sz="1800" dirty="0"/>
              <a:t>NYC, Boston, Los Angeles, </a:t>
            </a:r>
            <a:br>
              <a:rPr lang="en-US" sz="1800" dirty="0"/>
            </a:br>
            <a:r>
              <a:rPr sz="1800" dirty="0"/>
              <a:t>Seattle, San Francisco</a:t>
            </a:r>
          </a:p>
          <a:p>
            <a:pPr marL="318779" indent="-204929" defTabSz="209483">
              <a:spcBef>
                <a:spcPts val="844"/>
              </a:spcBef>
              <a:defRPr sz="1800"/>
            </a:pPr>
            <a:r>
              <a:rPr lang="en-US" sz="1800" dirty="0"/>
              <a:t>Correlation with </a:t>
            </a:r>
            <a:r>
              <a:rPr sz="1800" dirty="0"/>
              <a:t>C</a:t>
            </a:r>
            <a:r>
              <a:rPr lang="en-US" sz="1800" dirty="0"/>
              <a:t>DC: </a:t>
            </a:r>
            <a:br>
              <a:rPr lang="en-US" sz="1800" dirty="0"/>
            </a:br>
            <a:r>
              <a:rPr sz="1800" dirty="0"/>
              <a:t>R=0.80, p=0.002</a:t>
            </a:r>
          </a:p>
          <a:p>
            <a:pPr marL="318779" indent="-204929" defTabSz="209483">
              <a:spcBef>
                <a:spcPts val="844"/>
              </a:spcBef>
              <a:defRPr sz="1800"/>
            </a:pPr>
            <a:r>
              <a:rPr lang="en-US" sz="1800" dirty="0"/>
              <a:t>Correlation with </a:t>
            </a:r>
            <a:r>
              <a:rPr sz="1800" dirty="0"/>
              <a:t>G</a:t>
            </a:r>
            <a:r>
              <a:rPr lang="en-US" sz="1800" dirty="0"/>
              <a:t>oogle Flu Trends:</a:t>
            </a:r>
            <a:br>
              <a:rPr lang="en-US" sz="1800" dirty="0"/>
            </a:br>
            <a:r>
              <a:rPr sz="1800" dirty="0"/>
              <a:t>R=0.87, p=0.0002</a:t>
            </a:r>
          </a:p>
        </p:txBody>
      </p:sp>
      <p:pic>
        <p:nvPicPr>
          <p:cNvPr id="185" name="droppedImage.png"/>
          <p:cNvPicPr/>
          <p:nvPr/>
        </p:nvPicPr>
        <p:blipFill>
          <a:blip r:embed="rId2"/>
          <a:stretch>
            <a:fillRect/>
          </a:stretch>
        </p:blipFill>
        <p:spPr>
          <a:xfrm>
            <a:off x="3957502" y="1535641"/>
            <a:ext cx="4557848" cy="3607859"/>
          </a:xfrm>
          <a:prstGeom prst="rect">
            <a:avLst/>
          </a:prstGeom>
          <a:ln w="12700">
            <a:miter lim="400000"/>
          </a:ln>
        </p:spPr>
      </p:pic>
      <p:pic>
        <p:nvPicPr>
          <p:cNvPr id="2" name="droppedImage.png">
            <a:extLst>
              <a:ext uri="{FF2B5EF4-FFF2-40B4-BE49-F238E27FC236}">
                <a16:creationId xmlns:a16="http://schemas.microsoft.com/office/drawing/2014/main" id="{BCA8793C-81C7-AA21-B1C6-01BADC30ACAB}"/>
              </a:ext>
            </a:extLst>
          </p:cNvPr>
          <p:cNvPicPr/>
          <p:nvPr/>
        </p:nvPicPr>
        <p:blipFill>
          <a:blip r:embed="rId3"/>
          <a:stretch>
            <a:fillRect/>
          </a:stretch>
        </p:blipFill>
        <p:spPr>
          <a:xfrm>
            <a:off x="1566915" y="1114578"/>
            <a:ext cx="5001213" cy="659759"/>
          </a:xfrm>
          <a:prstGeom prst="rect">
            <a:avLst/>
          </a:prstGeom>
          <a:ln w="12700">
            <a:miter lim="400000"/>
          </a:ln>
        </p:spPr>
      </p:pic>
    </p:spTree>
    <p:extLst>
      <p:ext uri="{BB962C8B-B14F-4D97-AF65-F5344CB8AC3E}">
        <p14:creationId xmlns:p14="http://schemas.microsoft.com/office/powerpoint/2010/main" val="19920326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9C9A2-FFB5-CF86-2C91-863549E7C5F4}"/>
              </a:ext>
            </a:extLst>
          </p:cNvPr>
          <p:cNvSpPr>
            <a:spLocks noGrp="1"/>
          </p:cNvSpPr>
          <p:nvPr>
            <p:ph type="title"/>
          </p:nvPr>
        </p:nvSpPr>
        <p:spPr/>
        <p:txBody>
          <a:bodyPr/>
          <a:lstStyle/>
          <a:p>
            <a:r>
              <a:rPr lang="en-US" dirty="0"/>
              <a:t>Geolocation Analysis</a:t>
            </a:r>
          </a:p>
        </p:txBody>
      </p:sp>
      <p:sp>
        <p:nvSpPr>
          <p:cNvPr id="3" name="Content Placeholder 2">
            <a:extLst>
              <a:ext uri="{FF2B5EF4-FFF2-40B4-BE49-F238E27FC236}">
                <a16:creationId xmlns:a16="http://schemas.microsoft.com/office/drawing/2014/main" id="{E043E6B8-2675-954C-6907-4791E2BE7B0B}"/>
              </a:ext>
            </a:extLst>
          </p:cNvPr>
          <p:cNvSpPr>
            <a:spLocks noGrp="1"/>
          </p:cNvSpPr>
          <p:nvPr>
            <p:ph idx="1"/>
          </p:nvPr>
        </p:nvSpPr>
        <p:spPr/>
        <p:txBody>
          <a:bodyPr>
            <a:normAutofit/>
          </a:bodyPr>
          <a:lstStyle/>
          <a:p>
            <a:r>
              <a:rPr lang="en-US" dirty="0"/>
              <a:t>At time of data collection (2012-2015), most tweets were GPS tagged </a:t>
            </a:r>
          </a:p>
          <a:p>
            <a:r>
              <a:rPr lang="en-US" dirty="0"/>
              <a:t>Possible to infer an individual’s</a:t>
            </a:r>
          </a:p>
          <a:p>
            <a:pPr lvl="1"/>
            <a:r>
              <a:rPr lang="en-US" dirty="0"/>
              <a:t>Movement from place to place</a:t>
            </a:r>
          </a:p>
          <a:p>
            <a:pPr lvl="1"/>
            <a:r>
              <a:rPr lang="en-US" dirty="0"/>
              <a:t>Home location</a:t>
            </a:r>
          </a:p>
          <a:p>
            <a:r>
              <a:rPr lang="en-US" dirty="0"/>
              <a:t>Enabled prediction of individual developing disease based on</a:t>
            </a:r>
          </a:p>
          <a:p>
            <a:pPr lvl="1"/>
            <a:r>
              <a:rPr lang="en-US" dirty="0"/>
              <a:t>Encounters with sick-tweeting individuals</a:t>
            </a:r>
          </a:p>
          <a:p>
            <a:pPr lvl="1"/>
            <a:r>
              <a:rPr lang="en-US" dirty="0"/>
              <a:t>Encounters with sick-tweeting friends (mutual followers)</a:t>
            </a:r>
          </a:p>
          <a:p>
            <a:pPr lvl="1"/>
            <a:r>
              <a:rPr lang="en-US" dirty="0"/>
              <a:t>Encounters with environmental factors</a:t>
            </a:r>
          </a:p>
          <a:p>
            <a:r>
              <a:rPr lang="en-US" dirty="0"/>
              <a:t>After 2017, GPS tagged posts became rare</a:t>
            </a:r>
          </a:p>
        </p:txBody>
      </p:sp>
      <p:sp>
        <p:nvSpPr>
          <p:cNvPr id="4" name="Slide Number Placeholder 3">
            <a:extLst>
              <a:ext uri="{FF2B5EF4-FFF2-40B4-BE49-F238E27FC236}">
                <a16:creationId xmlns:a16="http://schemas.microsoft.com/office/drawing/2014/main" id="{0004B3CB-08B1-F9E3-921E-E3DDEB36787D}"/>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9</a:t>
            </a:fld>
            <a:endParaRPr lang="en"/>
          </a:p>
        </p:txBody>
      </p:sp>
    </p:spTree>
    <p:extLst>
      <p:ext uri="{BB962C8B-B14F-4D97-AF65-F5344CB8AC3E}">
        <p14:creationId xmlns:p14="http://schemas.microsoft.com/office/powerpoint/2010/main" val="24079188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3305</TotalTime>
  <Words>2038</Words>
  <Application>Microsoft Macintosh PowerPoint</Application>
  <PresentationFormat>On-screen Show (16:9)</PresentationFormat>
  <Paragraphs>320</Paragraphs>
  <Slides>46</Slides>
  <Notes>10</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46</vt:i4>
      </vt:variant>
    </vt:vector>
  </HeadingPairs>
  <TitlesOfParts>
    <vt:vector size="52" baseType="lpstr">
      <vt:lpstr>Calibri</vt:lpstr>
      <vt:lpstr>Wingdings</vt:lpstr>
      <vt:lpstr>Calibri Light</vt:lpstr>
      <vt:lpstr>Arial</vt:lpstr>
      <vt:lpstr>Office Theme</vt:lpstr>
      <vt:lpstr>Custom Design</vt:lpstr>
      <vt:lpstr>Building an Online Behavior Observatory for Healthcare</vt:lpstr>
      <vt:lpstr>About Me</vt:lpstr>
      <vt:lpstr>Leveraging Online Behavior For Public Health</vt:lpstr>
      <vt:lpstr>Outline</vt:lpstr>
      <vt:lpstr>Twitter Health: Predicting Spread of Contagious Disease</vt:lpstr>
      <vt:lpstr>Finding Tweets About Flu Symptoms</vt:lpstr>
      <vt:lpstr>PowerPoint Presentation</vt:lpstr>
      <vt:lpstr>Validating Twitter Health Signal</vt:lpstr>
      <vt:lpstr>Geolocation Analysis</vt:lpstr>
      <vt:lpstr>Impact of Co-Location</vt:lpstr>
      <vt:lpstr>Factors Influencing Health</vt:lpstr>
      <vt:lpstr>nEmesis: Locating Sources of Food-borne Illness</vt:lpstr>
      <vt:lpstr>Foodborne Illness</vt:lpstr>
      <vt:lpstr>PowerPoint Presentation</vt:lpstr>
      <vt:lpstr>Las Vegas Trial</vt:lpstr>
      <vt:lpstr>Results</vt:lpstr>
      <vt:lpstr>MEW: Mental Health Evaluation from Web Data</vt:lpstr>
      <vt:lpstr>Prevalence of Mental Illness</vt:lpstr>
      <vt:lpstr>Traditional Mental Health Care</vt:lpstr>
      <vt:lpstr>Why Not Rely on Public Social Media Data?</vt:lpstr>
      <vt:lpstr>Data Sources</vt:lpstr>
      <vt:lpstr>Mew Platform</vt:lpstr>
      <vt:lpstr>Anxiety Detection &amp; Prediction Longitudinal Study</vt:lpstr>
      <vt:lpstr>Task 1: OnlineTScoreT</vt:lpstr>
      <vt:lpstr>Task 2: ScoreT1, OnlineT1, OnlineT2  ScoreT2</vt:lpstr>
      <vt:lpstr>Building an Online Behavior Observatory for Healthcare</vt:lpstr>
      <vt:lpstr>Motivation</vt:lpstr>
      <vt:lpstr>PowerPoint Presentation</vt:lpstr>
      <vt:lpstr>Modules</vt:lpstr>
      <vt:lpstr>Therapist Dashboard</vt:lpstr>
      <vt:lpstr>The Problem of Informed Consent</vt:lpstr>
      <vt:lpstr>Patient Dashboard</vt:lpstr>
      <vt:lpstr>Researcher Dashboard</vt:lpstr>
      <vt:lpstr>RA Qualifications</vt:lpstr>
      <vt:lpstr>Emerging Project: LLM with Tools  Machine Consciousness</vt:lpstr>
      <vt:lpstr>One Approach to Neural-Symbolic Integration</vt:lpstr>
      <vt:lpstr>PowerPoint Presentation</vt:lpstr>
      <vt:lpstr>LLM With Tools</vt:lpstr>
      <vt:lpstr>Example: Zebra Puzzle</vt:lpstr>
      <vt:lpstr>GPT-4o Off To A Good Start</vt:lpstr>
      <vt:lpstr>PowerPoint Presentation</vt:lpstr>
      <vt:lpstr>Prompt</vt:lpstr>
      <vt:lpstr>GPT Translates Without Additional Instruction</vt:lpstr>
      <vt:lpstr>PowerPoint Presentation</vt:lpstr>
      <vt:lpstr>General Approach</vt:lpstr>
      <vt:lpstr>Thought Experiment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Combining Traditional and Non-traditional Data Stream for Understanding Mental Health</dc:title>
  <cp:lastModifiedBy>Kautz, Henry Alexander (rmw7my)</cp:lastModifiedBy>
  <cp:revision>51</cp:revision>
  <dcterms:modified xsi:type="dcterms:W3CDTF">2024-09-18T15:14:27Z</dcterms:modified>
</cp:coreProperties>
</file>